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0" r:id="rId3"/>
    <p:sldId id="263" r:id="rId4"/>
    <p:sldId id="266" r:id="rId5"/>
    <p:sldId id="268" r:id="rId6"/>
    <p:sldId id="267" r:id="rId7"/>
    <p:sldId id="271" r:id="rId8"/>
    <p:sldId id="269" r:id="rId9"/>
    <p:sldId id="272" r:id="rId10"/>
    <p:sldId id="273" r:id="rId11"/>
    <p:sldId id="274" r:id="rId12"/>
    <p:sldId id="275" r:id="rId13"/>
    <p:sldId id="276" r:id="rId14"/>
    <p:sldId id="277" r:id="rId15"/>
    <p:sldId id="278" r:id="rId16"/>
    <p:sldId id="279" r:id="rId17"/>
    <p:sldId id="286" r:id="rId18"/>
    <p:sldId id="281" r:id="rId19"/>
    <p:sldId id="282" r:id="rId20"/>
    <p:sldId id="284" r:id="rId21"/>
    <p:sldId id="285" r:id="rId22"/>
    <p:sldId id="265" r:id="rId23"/>
    <p:sldId id="262" r:id="rId24"/>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732"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378183"/>
            <a:ext cx="18288000" cy="904875"/>
          </a:xfrm>
          <a:custGeom>
            <a:avLst/>
            <a:gdLst/>
            <a:ahLst/>
            <a:cxnLst/>
            <a:rect l="l" t="t" r="r" b="b"/>
            <a:pathLst>
              <a:path w="18288000" h="904875">
                <a:moveTo>
                  <a:pt x="18287998" y="904874"/>
                </a:moveTo>
                <a:lnTo>
                  <a:pt x="0" y="904874"/>
                </a:lnTo>
                <a:lnTo>
                  <a:pt x="0" y="0"/>
                </a:lnTo>
                <a:lnTo>
                  <a:pt x="18287998" y="0"/>
                </a:lnTo>
                <a:lnTo>
                  <a:pt x="18287998" y="904874"/>
                </a:lnTo>
                <a:close/>
              </a:path>
            </a:pathLst>
          </a:custGeom>
          <a:solidFill>
            <a:srgbClr val="FDCF60"/>
          </a:solidFill>
        </p:spPr>
        <p:txBody>
          <a:bodyPr wrap="square" lIns="0" tIns="0" rIns="0" bIns="0" rtlCol="0"/>
          <a:lstStyle/>
          <a:p>
            <a:endParaRPr/>
          </a:p>
        </p:txBody>
      </p:sp>
      <p:sp>
        <p:nvSpPr>
          <p:cNvPr id="17" name="bg object 17"/>
          <p:cNvSpPr/>
          <p:nvPr/>
        </p:nvSpPr>
        <p:spPr>
          <a:xfrm>
            <a:off x="1028700" y="2318456"/>
            <a:ext cx="781050" cy="104775"/>
          </a:xfrm>
          <a:custGeom>
            <a:avLst/>
            <a:gdLst/>
            <a:ahLst/>
            <a:cxnLst/>
            <a:rect l="l" t="t" r="r" b="b"/>
            <a:pathLst>
              <a:path w="781050" h="104775">
                <a:moveTo>
                  <a:pt x="781049" y="104774"/>
                </a:moveTo>
                <a:lnTo>
                  <a:pt x="0" y="104774"/>
                </a:lnTo>
                <a:lnTo>
                  <a:pt x="0" y="0"/>
                </a:lnTo>
                <a:lnTo>
                  <a:pt x="781049" y="0"/>
                </a:lnTo>
                <a:lnTo>
                  <a:pt x="781049" y="104774"/>
                </a:lnTo>
                <a:close/>
              </a:path>
            </a:pathLst>
          </a:custGeom>
          <a:solidFill>
            <a:srgbClr val="343433"/>
          </a:solidFill>
        </p:spPr>
        <p:txBody>
          <a:bodyPr wrap="square" lIns="0" tIns="0" rIns="0" bIns="0" rtlCol="0"/>
          <a:lstStyle/>
          <a:p>
            <a:endParaRPr/>
          </a:p>
        </p:txBody>
      </p:sp>
      <p:sp>
        <p:nvSpPr>
          <p:cNvPr id="2" name="Holder 2"/>
          <p:cNvSpPr>
            <a:spLocks noGrp="1"/>
          </p:cNvSpPr>
          <p:nvPr>
            <p:ph type="ctrTitle"/>
          </p:nvPr>
        </p:nvSpPr>
        <p:spPr>
          <a:xfrm>
            <a:off x="1016000" y="972668"/>
            <a:ext cx="16256000" cy="11226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1" i="0">
                <a:solidFill>
                  <a:srgbClr val="343433"/>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1" i="0">
                <a:solidFill>
                  <a:srgbClr val="343433"/>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463323" y="0"/>
            <a:ext cx="9820275" cy="10287000"/>
          </a:xfrm>
          <a:custGeom>
            <a:avLst/>
            <a:gdLst/>
            <a:ahLst/>
            <a:cxnLst/>
            <a:rect l="l" t="t" r="r" b="b"/>
            <a:pathLst>
              <a:path w="9820275" h="10287000">
                <a:moveTo>
                  <a:pt x="9820274" y="10286999"/>
                </a:moveTo>
                <a:lnTo>
                  <a:pt x="0" y="10286999"/>
                </a:lnTo>
                <a:lnTo>
                  <a:pt x="0" y="0"/>
                </a:lnTo>
                <a:lnTo>
                  <a:pt x="9820274" y="0"/>
                </a:lnTo>
                <a:lnTo>
                  <a:pt x="9820274" y="10286999"/>
                </a:lnTo>
                <a:close/>
              </a:path>
            </a:pathLst>
          </a:custGeom>
          <a:solidFill>
            <a:srgbClr val="FDCF6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028700" y="1028700"/>
            <a:ext cx="6067424" cy="3533774"/>
          </a:xfrm>
          <a:prstGeom prst="rect">
            <a:avLst/>
          </a:prstGeom>
        </p:spPr>
      </p:pic>
      <p:sp>
        <p:nvSpPr>
          <p:cNvPr id="2" name="Holder 2"/>
          <p:cNvSpPr>
            <a:spLocks noGrp="1"/>
          </p:cNvSpPr>
          <p:nvPr>
            <p:ph type="title"/>
          </p:nvPr>
        </p:nvSpPr>
        <p:spPr/>
        <p:txBody>
          <a:bodyPr lIns="0" tIns="0" rIns="0" bIns="0"/>
          <a:lstStyle>
            <a:lvl1pPr>
              <a:defRPr sz="7200" b="1" i="0">
                <a:solidFill>
                  <a:srgbClr val="343433"/>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688150" y="0"/>
            <a:ext cx="6600825" cy="10287000"/>
          </a:xfrm>
          <a:custGeom>
            <a:avLst/>
            <a:gdLst/>
            <a:ahLst/>
            <a:cxnLst/>
            <a:rect l="l" t="t" r="r" b="b"/>
            <a:pathLst>
              <a:path w="6600825" h="10287000">
                <a:moveTo>
                  <a:pt x="6600824" y="10286999"/>
                </a:moveTo>
                <a:lnTo>
                  <a:pt x="0" y="10286999"/>
                </a:lnTo>
                <a:lnTo>
                  <a:pt x="0" y="0"/>
                </a:lnTo>
                <a:lnTo>
                  <a:pt x="6600824" y="0"/>
                </a:lnTo>
                <a:lnTo>
                  <a:pt x="6600824" y="10286999"/>
                </a:lnTo>
                <a:close/>
              </a:path>
            </a:pathLst>
          </a:custGeom>
          <a:solidFill>
            <a:srgbClr val="FDCF60"/>
          </a:solidFill>
        </p:spPr>
        <p:txBody>
          <a:bodyPr wrap="square" lIns="0" tIns="0" rIns="0" bIns="0" rtlCol="0"/>
          <a:lstStyle/>
          <a:p>
            <a:endParaRPr/>
          </a:p>
        </p:txBody>
      </p:sp>
      <p:sp>
        <p:nvSpPr>
          <p:cNvPr id="17" name="bg object 17"/>
          <p:cNvSpPr/>
          <p:nvPr/>
        </p:nvSpPr>
        <p:spPr>
          <a:xfrm>
            <a:off x="1028700" y="6802415"/>
            <a:ext cx="781050" cy="104775"/>
          </a:xfrm>
          <a:custGeom>
            <a:avLst/>
            <a:gdLst/>
            <a:ahLst/>
            <a:cxnLst/>
            <a:rect l="l" t="t" r="r" b="b"/>
            <a:pathLst>
              <a:path w="781050" h="104775">
                <a:moveTo>
                  <a:pt x="781049" y="104774"/>
                </a:moveTo>
                <a:lnTo>
                  <a:pt x="0" y="104774"/>
                </a:lnTo>
                <a:lnTo>
                  <a:pt x="0" y="0"/>
                </a:lnTo>
                <a:lnTo>
                  <a:pt x="781049" y="0"/>
                </a:lnTo>
                <a:lnTo>
                  <a:pt x="781049" y="104774"/>
                </a:lnTo>
                <a:close/>
              </a:path>
            </a:pathLst>
          </a:custGeom>
          <a:solidFill>
            <a:srgbClr val="343433"/>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255687" y="1641740"/>
            <a:ext cx="13776625" cy="1122680"/>
          </a:xfrm>
          <a:prstGeom prst="rect">
            <a:avLst/>
          </a:prstGeom>
        </p:spPr>
        <p:txBody>
          <a:bodyPr wrap="square" lIns="0" tIns="0" rIns="0" bIns="0">
            <a:spAutoFit/>
          </a:bodyPr>
          <a:lstStyle>
            <a:lvl1pPr>
              <a:defRPr sz="7200" b="1" i="0">
                <a:solidFill>
                  <a:srgbClr val="343433"/>
                </a:solidFill>
                <a:latin typeface="Tahoma"/>
                <a:cs typeface="Tahoma"/>
              </a:defRPr>
            </a:lvl1pPr>
          </a:lstStyle>
          <a:p>
            <a:endParaRPr/>
          </a:p>
        </p:txBody>
      </p:sp>
      <p:sp>
        <p:nvSpPr>
          <p:cNvPr id="3" name="Holder 3"/>
          <p:cNvSpPr>
            <a:spLocks noGrp="1"/>
          </p:cNvSpPr>
          <p:nvPr>
            <p:ph type="body" idx="1"/>
          </p:nvPr>
        </p:nvSpPr>
        <p:spPr>
          <a:xfrm>
            <a:off x="2135080" y="2203962"/>
            <a:ext cx="14017839" cy="25063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8/9/2022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8166" y="7171360"/>
            <a:ext cx="8929370" cy="360680"/>
          </a:xfrm>
          <a:prstGeom prst="rect">
            <a:avLst/>
          </a:prstGeom>
        </p:spPr>
        <p:txBody>
          <a:bodyPr vert="horz" wrap="square" lIns="0" tIns="12700" rIns="0" bIns="0" rtlCol="0">
            <a:spAutoFit/>
          </a:bodyPr>
          <a:lstStyle/>
          <a:p>
            <a:pPr marL="12700">
              <a:lnSpc>
                <a:spcPct val="100000"/>
              </a:lnSpc>
              <a:spcBef>
                <a:spcPts val="100"/>
              </a:spcBef>
              <a:tabLst>
                <a:tab pos="1898650" algn="l"/>
                <a:tab pos="3552190" algn="l"/>
                <a:tab pos="5646420" algn="l"/>
                <a:tab pos="6562090" algn="l"/>
              </a:tabLst>
            </a:pPr>
            <a:r>
              <a:rPr sz="2200" spc="-140" dirty="0">
                <a:solidFill>
                  <a:srgbClr val="16204A"/>
                </a:solidFill>
                <a:latin typeface="Verdana"/>
                <a:cs typeface="Verdana"/>
              </a:rPr>
              <a:t>S</a:t>
            </a:r>
            <a:r>
              <a:rPr sz="2200" spc="-185" dirty="0">
                <a:solidFill>
                  <a:srgbClr val="16204A"/>
                </a:solidFill>
                <a:latin typeface="Verdana"/>
                <a:cs typeface="Verdana"/>
              </a:rPr>
              <a:t> </a:t>
            </a:r>
            <a:r>
              <a:rPr sz="2200" spc="80" dirty="0">
                <a:solidFill>
                  <a:srgbClr val="16204A"/>
                </a:solidFill>
                <a:latin typeface="Verdana"/>
                <a:cs typeface="Verdana"/>
              </a:rPr>
              <a:t>E</a:t>
            </a:r>
            <a:r>
              <a:rPr sz="2200" spc="-185" dirty="0">
                <a:solidFill>
                  <a:srgbClr val="16204A"/>
                </a:solidFill>
                <a:latin typeface="Verdana"/>
                <a:cs typeface="Verdana"/>
              </a:rPr>
              <a:t> </a:t>
            </a:r>
            <a:r>
              <a:rPr sz="2200" spc="140" dirty="0">
                <a:solidFill>
                  <a:srgbClr val="16204A"/>
                </a:solidFill>
                <a:latin typeface="Verdana"/>
                <a:cs typeface="Verdana"/>
              </a:rPr>
              <a:t>N</a:t>
            </a:r>
            <a:r>
              <a:rPr sz="2200" spc="-185" dirty="0">
                <a:solidFill>
                  <a:srgbClr val="16204A"/>
                </a:solidFill>
                <a:latin typeface="Verdana"/>
                <a:cs typeface="Verdana"/>
              </a:rPr>
              <a:t> </a:t>
            </a:r>
            <a:r>
              <a:rPr sz="2200" spc="-245" dirty="0">
                <a:solidFill>
                  <a:srgbClr val="16204A"/>
                </a:solidFill>
                <a:latin typeface="Verdana"/>
                <a:cs typeface="Verdana"/>
              </a:rPr>
              <a:t>I</a:t>
            </a:r>
            <a:r>
              <a:rPr sz="2200" spc="-185" dirty="0">
                <a:solidFill>
                  <a:srgbClr val="16204A"/>
                </a:solidFill>
                <a:latin typeface="Verdana"/>
                <a:cs typeface="Verdana"/>
              </a:rPr>
              <a:t> </a:t>
            </a:r>
            <a:r>
              <a:rPr sz="2200" spc="114" dirty="0">
                <a:solidFill>
                  <a:srgbClr val="16204A"/>
                </a:solidFill>
                <a:latin typeface="Verdana"/>
                <a:cs typeface="Verdana"/>
              </a:rPr>
              <a:t>O</a:t>
            </a:r>
            <a:r>
              <a:rPr sz="2200" spc="-185" dirty="0">
                <a:solidFill>
                  <a:srgbClr val="16204A"/>
                </a:solidFill>
                <a:latin typeface="Verdana"/>
                <a:cs typeface="Verdana"/>
              </a:rPr>
              <a:t> </a:t>
            </a:r>
            <a:r>
              <a:rPr sz="2200" spc="65" dirty="0">
                <a:solidFill>
                  <a:srgbClr val="16204A"/>
                </a:solidFill>
                <a:latin typeface="Verdana"/>
                <a:cs typeface="Verdana"/>
              </a:rPr>
              <a:t>R</a:t>
            </a:r>
            <a:r>
              <a:rPr sz="2200" spc="-185" dirty="0">
                <a:solidFill>
                  <a:srgbClr val="16204A"/>
                </a:solidFill>
                <a:latin typeface="Verdana"/>
                <a:cs typeface="Verdana"/>
              </a:rPr>
              <a:t> </a:t>
            </a:r>
            <a:r>
              <a:rPr sz="2200" spc="-140" dirty="0">
                <a:solidFill>
                  <a:srgbClr val="16204A"/>
                </a:solidFill>
                <a:latin typeface="Verdana"/>
                <a:cs typeface="Verdana"/>
              </a:rPr>
              <a:t>S</a:t>
            </a:r>
            <a:r>
              <a:rPr sz="2200" dirty="0">
                <a:solidFill>
                  <a:srgbClr val="16204A"/>
                </a:solidFill>
                <a:latin typeface="Verdana"/>
                <a:cs typeface="Verdana"/>
              </a:rPr>
              <a:t>	</a:t>
            </a:r>
            <a:r>
              <a:rPr sz="2200" spc="114" dirty="0">
                <a:solidFill>
                  <a:srgbClr val="16204A"/>
                </a:solidFill>
                <a:latin typeface="Verdana"/>
                <a:cs typeface="Verdana"/>
              </a:rPr>
              <a:t>O</a:t>
            </a:r>
            <a:r>
              <a:rPr sz="2200" spc="-185" dirty="0">
                <a:solidFill>
                  <a:srgbClr val="16204A"/>
                </a:solidFill>
                <a:latin typeface="Verdana"/>
                <a:cs typeface="Verdana"/>
              </a:rPr>
              <a:t> </a:t>
            </a:r>
            <a:r>
              <a:rPr sz="2200" spc="140" dirty="0">
                <a:solidFill>
                  <a:srgbClr val="16204A"/>
                </a:solidFill>
                <a:latin typeface="Verdana"/>
                <a:cs typeface="Verdana"/>
              </a:rPr>
              <a:t>N</a:t>
            </a:r>
            <a:r>
              <a:rPr sz="2200" spc="-185" dirty="0">
                <a:solidFill>
                  <a:srgbClr val="16204A"/>
                </a:solidFill>
                <a:latin typeface="Verdana"/>
                <a:cs typeface="Verdana"/>
              </a:rPr>
              <a:t> </a:t>
            </a:r>
            <a:r>
              <a:rPr sz="2200" spc="80" dirty="0">
                <a:solidFill>
                  <a:srgbClr val="16204A"/>
                </a:solidFill>
                <a:latin typeface="Verdana"/>
                <a:cs typeface="Verdana"/>
              </a:rPr>
              <a:t>L</a:t>
            </a:r>
            <a:r>
              <a:rPr sz="2200" spc="-185" dirty="0">
                <a:solidFill>
                  <a:srgbClr val="16204A"/>
                </a:solidFill>
                <a:latin typeface="Verdana"/>
                <a:cs typeface="Verdana"/>
              </a:rPr>
              <a:t> </a:t>
            </a:r>
            <a:r>
              <a:rPr sz="2200" spc="-245" dirty="0">
                <a:solidFill>
                  <a:srgbClr val="16204A"/>
                </a:solidFill>
                <a:latin typeface="Verdana"/>
                <a:cs typeface="Verdana"/>
              </a:rPr>
              <a:t>I</a:t>
            </a:r>
            <a:r>
              <a:rPr sz="2200" spc="-185" dirty="0">
                <a:solidFill>
                  <a:srgbClr val="16204A"/>
                </a:solidFill>
                <a:latin typeface="Verdana"/>
                <a:cs typeface="Verdana"/>
              </a:rPr>
              <a:t> </a:t>
            </a:r>
            <a:r>
              <a:rPr sz="2200" spc="140" dirty="0">
                <a:solidFill>
                  <a:srgbClr val="16204A"/>
                </a:solidFill>
                <a:latin typeface="Verdana"/>
                <a:cs typeface="Verdana"/>
              </a:rPr>
              <a:t>N</a:t>
            </a:r>
            <a:r>
              <a:rPr sz="2200" spc="-185" dirty="0">
                <a:solidFill>
                  <a:srgbClr val="16204A"/>
                </a:solidFill>
                <a:latin typeface="Verdana"/>
                <a:cs typeface="Verdana"/>
              </a:rPr>
              <a:t> </a:t>
            </a:r>
            <a:r>
              <a:rPr sz="2200" spc="80" dirty="0">
                <a:solidFill>
                  <a:srgbClr val="16204A"/>
                </a:solidFill>
                <a:latin typeface="Verdana"/>
                <a:cs typeface="Verdana"/>
              </a:rPr>
              <a:t>E</a:t>
            </a:r>
            <a:r>
              <a:rPr sz="2200" dirty="0">
                <a:solidFill>
                  <a:srgbClr val="16204A"/>
                </a:solidFill>
                <a:latin typeface="Verdana"/>
                <a:cs typeface="Verdana"/>
              </a:rPr>
              <a:t>	</a:t>
            </a:r>
            <a:r>
              <a:rPr sz="2200" spc="-140" dirty="0">
                <a:solidFill>
                  <a:srgbClr val="16204A"/>
                </a:solidFill>
                <a:latin typeface="Verdana"/>
                <a:cs typeface="Verdana"/>
              </a:rPr>
              <a:t>S</a:t>
            </a:r>
            <a:r>
              <a:rPr sz="2200" spc="-185" dirty="0">
                <a:solidFill>
                  <a:srgbClr val="16204A"/>
                </a:solidFill>
                <a:latin typeface="Verdana"/>
                <a:cs typeface="Verdana"/>
              </a:rPr>
              <a:t> </a:t>
            </a:r>
            <a:r>
              <a:rPr sz="2200" spc="80" dirty="0">
                <a:solidFill>
                  <a:srgbClr val="16204A"/>
                </a:solidFill>
                <a:latin typeface="Verdana"/>
                <a:cs typeface="Verdana"/>
              </a:rPr>
              <a:t>E</a:t>
            </a:r>
            <a:r>
              <a:rPr sz="2200" spc="-185" dirty="0">
                <a:solidFill>
                  <a:srgbClr val="16204A"/>
                </a:solidFill>
                <a:latin typeface="Verdana"/>
                <a:cs typeface="Verdana"/>
              </a:rPr>
              <a:t> </a:t>
            </a:r>
            <a:r>
              <a:rPr sz="2200" spc="50" dirty="0">
                <a:solidFill>
                  <a:srgbClr val="16204A"/>
                </a:solidFill>
                <a:latin typeface="Verdana"/>
                <a:cs typeface="Verdana"/>
              </a:rPr>
              <a:t>C</a:t>
            </a:r>
            <a:r>
              <a:rPr sz="2200" spc="-185" dirty="0">
                <a:solidFill>
                  <a:srgbClr val="16204A"/>
                </a:solidFill>
                <a:latin typeface="Verdana"/>
                <a:cs typeface="Verdana"/>
              </a:rPr>
              <a:t> </a:t>
            </a:r>
            <a:r>
              <a:rPr sz="2200" spc="125" dirty="0">
                <a:solidFill>
                  <a:srgbClr val="16204A"/>
                </a:solidFill>
                <a:latin typeface="Verdana"/>
                <a:cs typeface="Verdana"/>
              </a:rPr>
              <a:t>U</a:t>
            </a:r>
            <a:r>
              <a:rPr sz="2200" spc="-185" dirty="0">
                <a:solidFill>
                  <a:srgbClr val="16204A"/>
                </a:solidFill>
                <a:latin typeface="Verdana"/>
                <a:cs typeface="Verdana"/>
              </a:rPr>
              <a:t> </a:t>
            </a:r>
            <a:r>
              <a:rPr sz="2200" spc="65" dirty="0">
                <a:solidFill>
                  <a:srgbClr val="16204A"/>
                </a:solidFill>
                <a:latin typeface="Verdana"/>
                <a:cs typeface="Verdana"/>
              </a:rPr>
              <a:t>R</a:t>
            </a:r>
            <a:r>
              <a:rPr sz="2200" spc="-185" dirty="0">
                <a:solidFill>
                  <a:srgbClr val="16204A"/>
                </a:solidFill>
                <a:latin typeface="Verdana"/>
                <a:cs typeface="Verdana"/>
              </a:rPr>
              <a:t> </a:t>
            </a:r>
            <a:r>
              <a:rPr sz="2200" spc="-245" dirty="0">
                <a:solidFill>
                  <a:srgbClr val="16204A"/>
                </a:solidFill>
                <a:latin typeface="Verdana"/>
                <a:cs typeface="Verdana"/>
              </a:rPr>
              <a:t>I</a:t>
            </a:r>
            <a:r>
              <a:rPr sz="2200" spc="-185" dirty="0">
                <a:solidFill>
                  <a:srgbClr val="16204A"/>
                </a:solidFill>
                <a:latin typeface="Verdana"/>
                <a:cs typeface="Verdana"/>
              </a:rPr>
              <a:t> </a:t>
            </a:r>
            <a:r>
              <a:rPr sz="2200" spc="-65" dirty="0">
                <a:solidFill>
                  <a:srgbClr val="16204A"/>
                </a:solidFill>
                <a:latin typeface="Verdana"/>
                <a:cs typeface="Verdana"/>
              </a:rPr>
              <a:t>T</a:t>
            </a:r>
            <a:r>
              <a:rPr sz="2200" spc="-185" dirty="0">
                <a:solidFill>
                  <a:srgbClr val="16204A"/>
                </a:solidFill>
                <a:latin typeface="Verdana"/>
                <a:cs typeface="Verdana"/>
              </a:rPr>
              <a:t> </a:t>
            </a:r>
            <a:r>
              <a:rPr sz="2200" spc="65" dirty="0">
                <a:solidFill>
                  <a:srgbClr val="16204A"/>
                </a:solidFill>
                <a:latin typeface="Verdana"/>
                <a:cs typeface="Verdana"/>
              </a:rPr>
              <a:t>Y</a:t>
            </a:r>
            <a:r>
              <a:rPr sz="2200" dirty="0">
                <a:solidFill>
                  <a:srgbClr val="16204A"/>
                </a:solidFill>
                <a:latin typeface="Verdana"/>
                <a:cs typeface="Verdana"/>
              </a:rPr>
              <a:t>	</a:t>
            </a:r>
            <a:r>
              <a:rPr sz="2200" spc="130" dirty="0">
                <a:solidFill>
                  <a:srgbClr val="16204A"/>
                </a:solidFill>
                <a:latin typeface="Verdana"/>
                <a:cs typeface="Verdana"/>
              </a:rPr>
              <a:t>F</a:t>
            </a:r>
            <a:r>
              <a:rPr sz="2200" spc="-185" dirty="0">
                <a:solidFill>
                  <a:srgbClr val="16204A"/>
                </a:solidFill>
                <a:latin typeface="Verdana"/>
                <a:cs typeface="Verdana"/>
              </a:rPr>
              <a:t> </a:t>
            </a:r>
            <a:r>
              <a:rPr sz="2200" spc="114" dirty="0">
                <a:solidFill>
                  <a:srgbClr val="16204A"/>
                </a:solidFill>
                <a:latin typeface="Verdana"/>
                <a:cs typeface="Verdana"/>
              </a:rPr>
              <a:t>O</a:t>
            </a:r>
            <a:r>
              <a:rPr sz="2200" spc="-185" dirty="0">
                <a:solidFill>
                  <a:srgbClr val="16204A"/>
                </a:solidFill>
                <a:latin typeface="Verdana"/>
                <a:cs typeface="Verdana"/>
              </a:rPr>
              <a:t> </a:t>
            </a:r>
            <a:r>
              <a:rPr sz="2200" spc="65" dirty="0">
                <a:solidFill>
                  <a:srgbClr val="16204A"/>
                </a:solidFill>
                <a:latin typeface="Verdana"/>
                <a:cs typeface="Verdana"/>
              </a:rPr>
              <a:t>R</a:t>
            </a:r>
            <a:r>
              <a:rPr sz="2200" dirty="0">
                <a:solidFill>
                  <a:srgbClr val="16204A"/>
                </a:solidFill>
                <a:latin typeface="Verdana"/>
                <a:cs typeface="Verdana"/>
              </a:rPr>
              <a:t>	</a:t>
            </a:r>
            <a:r>
              <a:rPr sz="2200" spc="50" dirty="0">
                <a:solidFill>
                  <a:srgbClr val="16204A"/>
                </a:solidFill>
                <a:latin typeface="Verdana"/>
                <a:cs typeface="Verdana"/>
              </a:rPr>
              <a:t>C</a:t>
            </a:r>
            <a:r>
              <a:rPr sz="2200" spc="-185" dirty="0">
                <a:solidFill>
                  <a:srgbClr val="16204A"/>
                </a:solidFill>
                <a:latin typeface="Verdana"/>
                <a:cs typeface="Verdana"/>
              </a:rPr>
              <a:t> </a:t>
            </a:r>
            <a:r>
              <a:rPr sz="2200" spc="65" dirty="0">
                <a:solidFill>
                  <a:srgbClr val="16204A"/>
                </a:solidFill>
                <a:latin typeface="Verdana"/>
                <a:cs typeface="Verdana"/>
              </a:rPr>
              <a:t>R</a:t>
            </a:r>
            <a:r>
              <a:rPr sz="2200" spc="-185" dirty="0">
                <a:solidFill>
                  <a:srgbClr val="16204A"/>
                </a:solidFill>
                <a:latin typeface="Verdana"/>
                <a:cs typeface="Verdana"/>
              </a:rPr>
              <a:t> </a:t>
            </a:r>
            <a:r>
              <a:rPr sz="2200" spc="80" dirty="0">
                <a:solidFill>
                  <a:srgbClr val="16204A"/>
                </a:solidFill>
                <a:latin typeface="Verdana"/>
                <a:cs typeface="Verdana"/>
              </a:rPr>
              <a:t>E</a:t>
            </a:r>
            <a:r>
              <a:rPr sz="2200" spc="-185" dirty="0">
                <a:solidFill>
                  <a:srgbClr val="16204A"/>
                </a:solidFill>
                <a:latin typeface="Verdana"/>
                <a:cs typeface="Verdana"/>
              </a:rPr>
              <a:t> </a:t>
            </a:r>
            <a:r>
              <a:rPr sz="2200" spc="105" dirty="0">
                <a:solidFill>
                  <a:srgbClr val="16204A"/>
                </a:solidFill>
                <a:latin typeface="Verdana"/>
                <a:cs typeface="Verdana"/>
              </a:rPr>
              <a:t>A</a:t>
            </a:r>
            <a:r>
              <a:rPr sz="2200" spc="-185" dirty="0">
                <a:solidFill>
                  <a:srgbClr val="16204A"/>
                </a:solidFill>
                <a:latin typeface="Verdana"/>
                <a:cs typeface="Verdana"/>
              </a:rPr>
              <a:t> </a:t>
            </a:r>
            <a:r>
              <a:rPr sz="2200" spc="-65" dirty="0">
                <a:solidFill>
                  <a:srgbClr val="16204A"/>
                </a:solidFill>
                <a:latin typeface="Verdana"/>
                <a:cs typeface="Verdana"/>
              </a:rPr>
              <a:t>T</a:t>
            </a:r>
            <a:r>
              <a:rPr sz="2200" spc="-185" dirty="0">
                <a:solidFill>
                  <a:srgbClr val="16204A"/>
                </a:solidFill>
                <a:latin typeface="Verdana"/>
                <a:cs typeface="Verdana"/>
              </a:rPr>
              <a:t> </a:t>
            </a:r>
            <a:r>
              <a:rPr sz="2200" spc="-245" dirty="0">
                <a:solidFill>
                  <a:srgbClr val="16204A"/>
                </a:solidFill>
                <a:latin typeface="Verdana"/>
                <a:cs typeface="Verdana"/>
              </a:rPr>
              <a:t>I</a:t>
            </a:r>
            <a:r>
              <a:rPr sz="2200" spc="-185" dirty="0">
                <a:solidFill>
                  <a:srgbClr val="16204A"/>
                </a:solidFill>
                <a:latin typeface="Verdana"/>
                <a:cs typeface="Verdana"/>
              </a:rPr>
              <a:t> </a:t>
            </a:r>
            <a:r>
              <a:rPr sz="2200" spc="60" dirty="0">
                <a:solidFill>
                  <a:srgbClr val="16204A"/>
                </a:solidFill>
                <a:latin typeface="Verdana"/>
                <a:cs typeface="Verdana"/>
              </a:rPr>
              <a:t>V</a:t>
            </a:r>
            <a:r>
              <a:rPr sz="2200" spc="-185" dirty="0">
                <a:solidFill>
                  <a:srgbClr val="16204A"/>
                </a:solidFill>
                <a:latin typeface="Verdana"/>
                <a:cs typeface="Verdana"/>
              </a:rPr>
              <a:t> </a:t>
            </a:r>
            <a:r>
              <a:rPr sz="2200" spc="-245" dirty="0">
                <a:solidFill>
                  <a:srgbClr val="16204A"/>
                </a:solidFill>
                <a:latin typeface="Verdana"/>
                <a:cs typeface="Verdana"/>
              </a:rPr>
              <a:t>I</a:t>
            </a:r>
            <a:r>
              <a:rPr sz="2200" spc="-185" dirty="0">
                <a:solidFill>
                  <a:srgbClr val="16204A"/>
                </a:solidFill>
                <a:latin typeface="Verdana"/>
                <a:cs typeface="Verdana"/>
              </a:rPr>
              <a:t> </a:t>
            </a:r>
            <a:r>
              <a:rPr sz="2200" spc="-65" dirty="0">
                <a:solidFill>
                  <a:srgbClr val="16204A"/>
                </a:solidFill>
                <a:latin typeface="Verdana"/>
                <a:cs typeface="Verdana"/>
              </a:rPr>
              <a:t>T</a:t>
            </a:r>
            <a:r>
              <a:rPr sz="2200" spc="-185" dirty="0">
                <a:solidFill>
                  <a:srgbClr val="16204A"/>
                </a:solidFill>
                <a:latin typeface="Verdana"/>
                <a:cs typeface="Verdana"/>
              </a:rPr>
              <a:t> </a:t>
            </a:r>
            <a:r>
              <a:rPr sz="2200" spc="65" dirty="0">
                <a:solidFill>
                  <a:srgbClr val="16204A"/>
                </a:solidFill>
                <a:latin typeface="Verdana"/>
                <a:cs typeface="Verdana"/>
              </a:rPr>
              <a:t>Y</a:t>
            </a:r>
            <a:endParaRPr sz="2200">
              <a:latin typeface="Verdana"/>
              <a:cs typeface="Verdana"/>
            </a:endParaRPr>
          </a:p>
        </p:txBody>
      </p:sp>
      <p:pic>
        <p:nvPicPr>
          <p:cNvPr id="3" name="object 3"/>
          <p:cNvPicPr/>
          <p:nvPr/>
        </p:nvPicPr>
        <p:blipFill>
          <a:blip r:embed="rId2" cstate="print"/>
          <a:stretch>
            <a:fillRect/>
          </a:stretch>
        </p:blipFill>
        <p:spPr>
          <a:xfrm>
            <a:off x="1028700" y="1028700"/>
            <a:ext cx="9058274" cy="5276849"/>
          </a:xfrm>
          <a:prstGeom prst="rect">
            <a:avLst/>
          </a:prstGeom>
        </p:spPr>
      </p:pic>
      <p:sp>
        <p:nvSpPr>
          <p:cNvPr id="4" name="object 4"/>
          <p:cNvSpPr txBox="1"/>
          <p:nvPr/>
        </p:nvSpPr>
        <p:spPr>
          <a:xfrm>
            <a:off x="12268200" y="1028700"/>
            <a:ext cx="5486400" cy="4126771"/>
          </a:xfrm>
          <a:prstGeom prst="rect">
            <a:avLst/>
          </a:prstGeom>
        </p:spPr>
        <p:txBody>
          <a:bodyPr vert="horz" wrap="square" lIns="0" tIns="12700" rIns="0" bIns="0" rtlCol="0">
            <a:spAutoFit/>
          </a:bodyPr>
          <a:lstStyle/>
          <a:p>
            <a:pPr marL="12700" algn="ctr">
              <a:lnSpc>
                <a:spcPct val="100000"/>
              </a:lnSpc>
              <a:spcBef>
                <a:spcPts val="100"/>
              </a:spcBef>
            </a:pPr>
            <a:r>
              <a:rPr lang="it-IT" sz="4000" b="1" dirty="0">
                <a:latin typeface="Tahoma" panose="020B0604030504040204" pitchFamily="34" charset="0"/>
                <a:ea typeface="Tahoma" panose="020B0604030504040204" pitchFamily="34" charset="0"/>
                <a:cs typeface="Tahoma" panose="020B0604030504040204" pitchFamily="34" charset="0"/>
              </a:rPr>
              <a:t>Come identificare Fake news Online</a:t>
            </a:r>
            <a:endParaRPr lang="en-US" sz="4000" b="1" spc="-65" dirty="0">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100"/>
              </a:spcBef>
            </a:pPr>
            <a:endParaRPr lang="en-US" sz="4600" b="1" spc="-65" dirty="0">
              <a:latin typeface="Tahoma"/>
              <a:cs typeface="Tahoma"/>
            </a:endParaRPr>
          </a:p>
          <a:p>
            <a:pPr marL="12700" algn="ctr">
              <a:lnSpc>
                <a:spcPct val="100000"/>
              </a:lnSpc>
              <a:spcBef>
                <a:spcPts val="100"/>
              </a:spcBef>
            </a:pPr>
            <a:r>
              <a:rPr lang="en-US" sz="4600" b="1" spc="-65" dirty="0">
                <a:latin typeface="Tahoma"/>
                <a:cs typeface="Tahoma"/>
              </a:rPr>
              <a:t>PARTNER: CDI</a:t>
            </a:r>
          </a:p>
          <a:p>
            <a:pPr marL="12700">
              <a:lnSpc>
                <a:spcPct val="100000"/>
              </a:lnSpc>
              <a:spcBef>
                <a:spcPts val="100"/>
              </a:spcBef>
            </a:pPr>
            <a:endParaRPr lang="en-US" sz="4600" b="1" spc="-65" dirty="0">
              <a:latin typeface="Tahoma"/>
              <a:cs typeface="Tahoma"/>
            </a:endParaRPr>
          </a:p>
          <a:p>
            <a:pPr marL="12700" algn="ctr">
              <a:lnSpc>
                <a:spcPct val="100000"/>
              </a:lnSpc>
              <a:spcBef>
                <a:spcPts val="100"/>
              </a:spcBef>
            </a:pPr>
            <a:endParaRPr lang="en-US" sz="4600" b="1" spc="-65" dirty="0">
              <a:latin typeface="Tahoma"/>
              <a:cs typeface="Tahoma"/>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30200" y="6590349"/>
            <a:ext cx="3255271" cy="2054668"/>
          </a:xfrm>
          <a:prstGeom prst="rect">
            <a:avLst/>
          </a:prstGeom>
        </p:spPr>
      </p:pic>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41406"/>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611031"/>
            <a:ext cx="866849" cy="576706"/>
          </a:xfrm>
          <a:prstGeom prst="rect">
            <a:avLst/>
          </a:prstGeom>
        </p:spPr>
      </p:pic>
      <p:pic>
        <p:nvPicPr>
          <p:cNvPr id="10" name="Immagin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92272"/>
            <a:ext cx="1453337" cy="495465"/>
          </a:xfrm>
          <a:prstGeom prst="rect">
            <a:avLst/>
          </a:prstGeom>
          <a:noFill/>
        </p:spPr>
      </p:pic>
      <p:sp>
        <p:nvSpPr>
          <p:cNvPr id="11" name="CasellaDiTesto 22"/>
          <p:cNvSpPr txBox="1"/>
          <p:nvPr/>
        </p:nvSpPr>
        <p:spPr>
          <a:xfrm>
            <a:off x="10181331" y="9541406"/>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033737" y="972671"/>
            <a:ext cx="14097000" cy="5305940"/>
          </a:xfrm>
          <a:prstGeom prst="rect">
            <a:avLst/>
          </a:prstGeom>
        </p:spPr>
        <p:txBody>
          <a:bodyPr vert="horz" wrap="square" lIns="0" tIns="12065" rIns="0" bIns="0" rtlCol="0">
            <a:spAutoFit/>
          </a:bodyPr>
          <a:lstStyle/>
          <a:p>
            <a:pPr algn="ctr">
              <a:defRPr/>
            </a:pPr>
            <a:r>
              <a:rPr lang="it-IT" sz="3600" b="1" dirty="0">
                <a:effectLst/>
                <a:latin typeface="Tahoma" panose="020B0604030504040204" pitchFamily="34" charset="0"/>
                <a:ea typeface="Tahoma" panose="020B0604030504040204" pitchFamily="34" charset="0"/>
                <a:cs typeface="Tahoma" panose="020B0604030504040204" pitchFamily="34" charset="0"/>
              </a:rPr>
              <a:t>Identificare informazioni mancanti, disinformazione, disinformazione e fake news nel contesto culturale</a:t>
            </a:r>
            <a:endParaRPr lang="es-ES" sz="3600" b="1" spc="-85" dirty="0">
              <a:solidFill>
                <a:srgbClr val="343433"/>
              </a:solidFill>
              <a:latin typeface="Tahoma" panose="020B0604030504040204" pitchFamily="34" charset="0"/>
              <a:ea typeface="Tahoma" panose="020B0604030504040204" pitchFamily="34" charset="0"/>
              <a:cs typeface="Tahoma" panose="020B0604030504040204" pitchFamily="34" charset="0"/>
            </a:endParaRPr>
          </a:p>
          <a:p>
            <a:pPr algn="ctr">
              <a:defRPr/>
            </a:pPr>
            <a:endParaRPr lang="es-ES" sz="4000" b="1" spc="-85" dirty="0">
              <a:solidFill>
                <a:srgbClr val="343433"/>
              </a:solidFill>
              <a:latin typeface="Tahoma"/>
              <a:cs typeface="Tahoma"/>
            </a:endParaRPr>
          </a:p>
          <a:p>
            <a:pPr algn="ctr">
              <a:defRPr/>
            </a:pPr>
            <a:endParaRPr lang="es-ES" sz="4000" b="1" spc="-85" dirty="0">
              <a:solidFill>
                <a:srgbClr val="343433"/>
              </a:solidFill>
              <a:latin typeface="Tahoma"/>
              <a:cs typeface="Tahoma"/>
            </a:endParaRPr>
          </a:p>
          <a:p>
            <a:pPr>
              <a:defRPr/>
            </a:pPr>
            <a:endParaRPr lang="es-ES" altLang="es-ES" sz="4000" b="1" spc="-85" dirty="0">
              <a:solidFill>
                <a:srgbClr val="343433"/>
              </a:solidFill>
              <a:latin typeface="Tahoma"/>
              <a:cs typeface="Tahoma"/>
            </a:endParaRPr>
          </a:p>
          <a:p>
            <a:pPr>
              <a:defRPr/>
            </a:pPr>
            <a:endParaRPr lang="en-GB" altLang="es-ES" sz="4000" dirty="0">
              <a:latin typeface="Calibri" panose="020F0502020204030204" pitchFamily="34" charset="0"/>
              <a:cs typeface="Calibri" panose="020F0502020204030204" pitchFamily="34" charset="0"/>
            </a:endParaRPr>
          </a:p>
          <a:p>
            <a:pPr>
              <a:defRPr/>
            </a:pPr>
            <a:endParaRPr lang="en-GB" sz="4000" b="1" spc="-85" dirty="0">
              <a:solidFill>
                <a:srgbClr val="343433"/>
              </a:solidFill>
              <a:latin typeface="Calibri" panose="020F0502020204030204" pitchFamily="34" charset="0"/>
              <a:cs typeface="Calibri" panose="020F0502020204030204" pitchFamily="34" charset="0"/>
            </a:endParaRPr>
          </a:p>
          <a:p>
            <a:pPr>
              <a:defRPr/>
            </a:pPr>
            <a:endParaRPr sz="7200" b="1" spc="-85" dirty="0">
              <a:solidFill>
                <a:srgbClr val="343433"/>
              </a:solidFill>
              <a:latin typeface="Tahoma"/>
              <a:cs typeface="Tahoma"/>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object 3"/>
          <p:cNvSpPr txBox="1"/>
          <p:nvPr/>
        </p:nvSpPr>
        <p:spPr>
          <a:xfrm>
            <a:off x="1016000" y="972671"/>
            <a:ext cx="12700000" cy="566181"/>
          </a:xfrm>
          <a:prstGeom prst="rect">
            <a:avLst/>
          </a:prstGeom>
        </p:spPr>
        <p:txBody>
          <a:bodyPr vert="horz" wrap="square" lIns="0" tIns="12065" rIns="0" bIns="0" rtlCol="0">
            <a:spAutoFit/>
          </a:bodyPr>
          <a:lstStyle/>
          <a:p>
            <a:pPr>
              <a:defRPr/>
            </a:pPr>
            <a:r>
              <a:rPr lang="en-US" sz="3600" b="1" spc="-85" dirty="0" err="1">
                <a:solidFill>
                  <a:srgbClr val="343433"/>
                </a:solidFill>
                <a:latin typeface="Tahoma"/>
                <a:cs typeface="Tahoma"/>
              </a:rPr>
              <a:t>Unità</a:t>
            </a:r>
            <a:r>
              <a:rPr lang="en-US" sz="3600" b="1" spc="-85" dirty="0">
                <a:solidFill>
                  <a:srgbClr val="343433"/>
                </a:solidFill>
                <a:latin typeface="Tahoma"/>
                <a:cs typeface="Tahoma"/>
              </a:rPr>
              <a:t> 3: </a:t>
            </a:r>
            <a:endParaRPr lang="es-ES" altLang="es-ES" sz="3600" b="1" spc="-85" dirty="0">
              <a:solidFill>
                <a:srgbClr val="343433"/>
              </a:solidFill>
              <a:latin typeface="Tahoma"/>
              <a:cs typeface="Tahoma"/>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8219" y="2424389"/>
            <a:ext cx="11198556" cy="6345096"/>
          </a:xfrm>
          <a:prstGeom prst="rect">
            <a:avLst/>
          </a:prstGeom>
        </p:spPr>
      </p:pic>
      <p:sp>
        <p:nvSpPr>
          <p:cNvPr id="9"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41406"/>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10"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611031"/>
            <a:ext cx="866849" cy="576706"/>
          </a:xfrm>
          <a:prstGeom prst="rect">
            <a:avLst/>
          </a:prstGeom>
        </p:spPr>
      </p:pic>
      <p:pic>
        <p:nvPicPr>
          <p:cNvPr id="11" name="Immagin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92272"/>
            <a:ext cx="1453337" cy="495465"/>
          </a:xfrm>
          <a:prstGeom prst="rect">
            <a:avLst/>
          </a:prstGeom>
          <a:noFill/>
        </p:spPr>
      </p:pic>
      <p:sp>
        <p:nvSpPr>
          <p:cNvPr id="12" name="CasellaDiTesto 22"/>
          <p:cNvSpPr txBox="1"/>
          <p:nvPr/>
        </p:nvSpPr>
        <p:spPr>
          <a:xfrm>
            <a:off x="10181331" y="9541406"/>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7402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16000" y="3231105"/>
            <a:ext cx="16367124" cy="4866845"/>
          </a:xfrm>
          <a:prstGeom prst="rect">
            <a:avLst/>
          </a:prstGeom>
        </p:spPr>
        <p:txBody>
          <a:bodyPr vert="horz" wrap="square" lIns="0" tIns="12065" rIns="0" bIns="0" rtlCol="0">
            <a:spAutoFit/>
          </a:bodyPr>
          <a:lstStyle/>
          <a:p>
            <a:pPr indent="-1270" algn="just">
              <a:lnSpc>
                <a:spcPct val="115000"/>
              </a:lnSpc>
              <a:spcAft>
                <a:spcPts val="1000"/>
              </a:spcAft>
            </a:pPr>
            <a:r>
              <a:rPr lang="it-IT" sz="2400" dirty="0">
                <a:effectLst/>
                <a:latin typeface="Tahoma" panose="020B0604030504040204" pitchFamily="34" charset="0"/>
                <a:ea typeface="Tahoma" panose="020B0604030504040204" pitchFamily="34" charset="0"/>
                <a:cs typeface="Tahoma" panose="020B0604030504040204" pitchFamily="34" charset="0"/>
              </a:rPr>
              <a:t>Ci sono due tipi di notizie false:</a:t>
            </a:r>
          </a:p>
          <a:p>
            <a:pPr indent="-1270" algn="just">
              <a:lnSpc>
                <a:spcPct val="115000"/>
              </a:lnSpc>
              <a:spcAft>
                <a:spcPts val="1000"/>
              </a:spcAft>
            </a:pPr>
            <a:r>
              <a:rPr lang="it-IT" sz="2400" dirty="0">
                <a:effectLst/>
                <a:latin typeface="Tahoma" panose="020B0604030504040204" pitchFamily="34" charset="0"/>
                <a:ea typeface="Tahoma" panose="020B0604030504040204" pitchFamily="34" charset="0"/>
                <a:cs typeface="Tahoma" panose="020B0604030504040204" pitchFamily="34" charset="0"/>
              </a:rPr>
              <a:t> 1. Storie che non sono vere. Queste sono storie interamente inventate progettate per far credere alla gente qualcosa di falso, per comprare un certo prodotto o per visitare un certo sito web.</a:t>
            </a:r>
          </a:p>
          <a:p>
            <a:r>
              <a:rPr lang="it-IT" sz="2400" dirty="0">
                <a:effectLst/>
                <a:latin typeface="Tahoma" panose="020B0604030504040204" pitchFamily="34" charset="0"/>
                <a:ea typeface="Tahoma" panose="020B0604030504040204" pitchFamily="34" charset="0"/>
                <a:cs typeface="Tahoma" panose="020B0604030504040204" pitchFamily="34" charset="0"/>
              </a:rPr>
              <a:t> 2. Storie che hanno un po' di verità, ma non sono accurate al 100%. Di nuovo, questo può essere deliberato, per convincere i lettori di un certo punto di vista, o può essere il risultato di un errore innocente</a:t>
            </a:r>
            <a:endParaRPr lang="en-US" sz="2400" spc="-85" dirty="0">
              <a:solidFill>
                <a:srgbClr val="343433"/>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n-US" sz="2400" spc="-85" dirty="0">
              <a:solidFill>
                <a:srgbClr val="343433"/>
              </a:solidFill>
              <a:latin typeface="Tahoma" panose="020B0604030504040204" pitchFamily="34" charset="0"/>
              <a:ea typeface="Tahoma" panose="020B0604030504040204" pitchFamily="34" charset="0"/>
              <a:cs typeface="Tahoma" panose="020B0604030504040204" pitchFamily="34" charset="0"/>
            </a:endParaRPr>
          </a:p>
          <a:p>
            <a:pPr algn="just">
              <a:defRPr/>
            </a:pPr>
            <a:r>
              <a:rPr lang="it-IT" sz="2400" dirty="0">
                <a:effectLst/>
                <a:latin typeface="Tahoma" panose="020B0604030504040204" pitchFamily="34" charset="0"/>
                <a:ea typeface="Tahoma" panose="020B0604030504040204" pitchFamily="34" charset="0"/>
                <a:cs typeface="Tahoma" panose="020B0604030504040204" pitchFamily="34" charset="0"/>
              </a:rPr>
              <a:t>L'ascesa dei social media, che permette a quasi tutti di condividere i propri pensieri, è una delle cause principali della crescente diffusione delle fake news e misinformazione. Ma fanno lo stesso anche i media tradizionali, comprese alcune delle più grandi compagnie di notizie, come Fox News o RT. Tali punti vendita lavorano spesso con la misinformazione per suscitare rabbia o paura tra i loro spettatori. Anche i canali di notizie credibili diffondono misinformazione, per esempio quando mandano in onda una notizia falsa senza verificarla adeguatamente, o quando fanno apparire ospiti nei talk show che diffondono misinformazione</a:t>
            </a:r>
            <a:r>
              <a:rPr lang="it-IT" sz="1800" dirty="0">
                <a:solidFill>
                  <a:srgbClr val="000000"/>
                </a:solidFill>
                <a:effectLst/>
                <a:latin typeface="Arial" panose="020B0604020202020204" pitchFamily="34" charset="0"/>
                <a:ea typeface="Times New Roman" panose="02020603050405020304" pitchFamily="18" charset="0"/>
              </a:rPr>
              <a:t>.</a:t>
            </a:r>
            <a:endParaRPr lang="en-US" sz="2400" spc="-85" dirty="0">
              <a:solidFill>
                <a:srgbClr val="343433"/>
              </a:solidFill>
              <a:latin typeface="Tahoma" panose="020B0604030504040204" pitchFamily="34" charset="0"/>
              <a:ea typeface="Tahoma" panose="020B0604030504040204" pitchFamily="34" charset="0"/>
              <a:cs typeface="Tahoma" panose="020B0604030504040204" pitchFamily="34" charset="0"/>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object 3"/>
          <p:cNvSpPr txBox="1"/>
          <p:nvPr/>
        </p:nvSpPr>
        <p:spPr>
          <a:xfrm>
            <a:off x="1016000" y="972671"/>
            <a:ext cx="11938000" cy="627736"/>
          </a:xfrm>
          <a:prstGeom prst="rect">
            <a:avLst/>
          </a:prstGeom>
        </p:spPr>
        <p:txBody>
          <a:bodyPr vert="horz" wrap="square" lIns="0" tIns="12065" rIns="0" bIns="0" rtlCol="0">
            <a:spAutoFit/>
          </a:bodyPr>
          <a:lstStyle/>
          <a:p>
            <a:pPr>
              <a:defRPr/>
            </a:pPr>
            <a:r>
              <a:rPr lang="en-US" sz="4000" b="1" spc="-85" dirty="0">
                <a:solidFill>
                  <a:srgbClr val="343433"/>
                </a:solidFill>
                <a:latin typeface="Tahoma"/>
                <a:cs typeface="Tahoma"/>
              </a:rPr>
              <a:t>3.1  Da dove </a:t>
            </a:r>
            <a:r>
              <a:rPr lang="en-US" sz="4000" b="1" spc="-85" dirty="0" err="1">
                <a:solidFill>
                  <a:srgbClr val="343433"/>
                </a:solidFill>
                <a:latin typeface="Tahoma"/>
                <a:cs typeface="Tahoma"/>
              </a:rPr>
              <a:t>vengono</a:t>
            </a:r>
            <a:r>
              <a:rPr lang="en-US" sz="4000" b="1" spc="-85" dirty="0">
                <a:solidFill>
                  <a:srgbClr val="343433"/>
                </a:solidFill>
                <a:latin typeface="Tahoma"/>
                <a:cs typeface="Tahoma"/>
              </a:rPr>
              <a:t> le Fake news?</a:t>
            </a:r>
          </a:p>
        </p:txBody>
      </p:sp>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41406"/>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611031"/>
            <a:ext cx="866849" cy="576706"/>
          </a:xfrm>
          <a:prstGeom prst="rect">
            <a:avLst/>
          </a:prstGeom>
        </p:spPr>
      </p:pic>
      <p:pic>
        <p:nvPicPr>
          <p:cNvPr id="10" name="Immagin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92272"/>
            <a:ext cx="1453337" cy="495465"/>
          </a:xfrm>
          <a:prstGeom prst="rect">
            <a:avLst/>
          </a:prstGeom>
          <a:noFill/>
        </p:spPr>
      </p:pic>
      <p:sp>
        <p:nvSpPr>
          <p:cNvPr id="11" name="CasellaDiTesto 22"/>
          <p:cNvSpPr txBox="1"/>
          <p:nvPr/>
        </p:nvSpPr>
        <p:spPr>
          <a:xfrm>
            <a:off x="10181331" y="9541406"/>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3412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60438" y="3378086"/>
            <a:ext cx="16367124" cy="4659609"/>
          </a:xfrm>
          <a:prstGeom prst="rect">
            <a:avLst/>
          </a:prstGeom>
        </p:spPr>
        <p:txBody>
          <a:bodyPr vert="horz" wrap="square" lIns="0" tIns="12065" rIns="0" bIns="0" rtlCol="0">
            <a:spAutoFit/>
          </a:bodyPr>
          <a:lstStyle/>
          <a:p>
            <a:pPr>
              <a:defRPr/>
            </a:pPr>
            <a:endParaRPr lang="en-US" altLang="es-ES" sz="3000" spc="-85" dirty="0">
              <a:solidFill>
                <a:srgbClr val="343433"/>
              </a:solidFill>
              <a:latin typeface="Tahoma" panose="020B0604030504040204" pitchFamily="34" charset="0"/>
              <a:ea typeface="Tahoma" panose="020B0604030504040204" pitchFamily="34" charset="0"/>
              <a:cs typeface="Tahoma" panose="020B0604030504040204" pitchFamily="34" charset="0"/>
            </a:endParaRPr>
          </a:p>
          <a:p>
            <a:pPr algn="just">
              <a:defRPr/>
            </a:pPr>
            <a:r>
              <a:rPr lang="it-IT" sz="2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La misinformazione è un'informazione fuorviante, imprecisa o completamente falsa che viene diffusa senza l'esplicita intenzione di ingannare. Tuttavia, è destinata ad essere percepita dai destinatari come un'informazione seria e concreta.</a:t>
            </a:r>
          </a:p>
          <a:p>
            <a:pPr algn="just">
              <a:defRPr/>
            </a:pPr>
            <a:endParaRPr lang="it-IT" sz="28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defRPr/>
            </a:pPr>
            <a:r>
              <a:rPr lang="it-IT" sz="2800" dirty="0">
                <a:solidFill>
                  <a:srgbClr val="000000"/>
                </a:solidFill>
                <a:effectLst/>
                <a:latin typeface="Tahoma" panose="020B0604030504040204" pitchFamily="34" charset="0"/>
                <a:ea typeface="Tahoma" panose="020B0604030504040204" pitchFamily="34" charset="0"/>
                <a:cs typeface="Tahoma" panose="020B0604030504040204" pitchFamily="34" charset="0"/>
              </a:rPr>
              <a:t>La disinformazione invece  è un'informazione falsa diffusa con l'intenzione di ingannare le persone. La persona che diffonde la "notizia" sa che è falsa e vuole ingannare il suo pubblico. A differenza della misinformazione, la disinformazione non consiste nell'educare in buona fede, ma con l'intento malevolo di dividere e suscitare paura.</a:t>
            </a:r>
            <a:endParaRPr lang="it-IT" sz="2800" dirty="0">
              <a:effectLst/>
              <a:latin typeface="Tahoma" panose="020B0604030504040204" pitchFamily="34" charset="0"/>
              <a:ea typeface="Tahoma" panose="020B0604030504040204" pitchFamily="34" charset="0"/>
              <a:cs typeface="Tahoma" panose="020B0604030504040204" pitchFamily="34" charset="0"/>
            </a:endParaRPr>
          </a:p>
          <a:p>
            <a:pPr>
              <a:defRPr/>
            </a:pPr>
            <a:endParaRPr lang="it-IT" sz="1800" dirty="0">
              <a:effectLst/>
              <a:latin typeface="Calibri" panose="020F0502020204030204" pitchFamily="34" charset="0"/>
              <a:ea typeface="Calibri" panose="020F0502020204030204" pitchFamily="34" charset="0"/>
            </a:endParaRPr>
          </a:p>
          <a:p>
            <a:pPr>
              <a:defRPr/>
            </a:pPr>
            <a:endParaRPr lang="en-US" altLang="es-ES" sz="3000" spc="-85" dirty="0">
              <a:solidFill>
                <a:srgbClr val="343433"/>
              </a:solidFill>
              <a:latin typeface="Tahoma" panose="020B0604030504040204" pitchFamily="34" charset="0"/>
              <a:ea typeface="Tahoma" panose="020B0604030504040204" pitchFamily="34" charset="0"/>
              <a:cs typeface="Tahoma" panose="020B0604030504040204" pitchFamily="34" charset="0"/>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object 3"/>
          <p:cNvSpPr txBox="1"/>
          <p:nvPr/>
        </p:nvSpPr>
        <p:spPr>
          <a:xfrm>
            <a:off x="1016000" y="972671"/>
            <a:ext cx="13233400" cy="1120178"/>
          </a:xfrm>
          <a:prstGeom prst="rect">
            <a:avLst/>
          </a:prstGeom>
        </p:spPr>
        <p:txBody>
          <a:bodyPr vert="horz" wrap="square" lIns="0" tIns="12065" rIns="0" bIns="0" rtlCol="0">
            <a:spAutoFit/>
          </a:bodyPr>
          <a:lstStyle/>
          <a:p>
            <a:pPr>
              <a:defRPr/>
            </a:pPr>
            <a:r>
              <a:rPr lang="it-IT" sz="3600" b="1" dirty="0">
                <a:effectLst/>
                <a:latin typeface="Tahoma" panose="020B0604030504040204" pitchFamily="34" charset="0"/>
                <a:ea typeface="Tahoma" panose="020B0604030504040204" pitchFamily="34" charset="0"/>
                <a:cs typeface="Tahoma" panose="020B0604030504040204" pitchFamily="34" charset="0"/>
              </a:rPr>
              <a:t>3.2 Come riconoscere le fake news, la disinformazione e le informazioni mancanti nel contesto culturale</a:t>
            </a:r>
            <a:endParaRPr lang="en-US" sz="3600" b="1" spc="-85" dirty="0">
              <a:solidFill>
                <a:srgbClr val="343433"/>
              </a:solidFill>
              <a:latin typeface="Tahoma" panose="020B0604030504040204" pitchFamily="34" charset="0"/>
              <a:ea typeface="Tahoma" panose="020B0604030504040204" pitchFamily="34" charset="0"/>
              <a:cs typeface="Tahoma" panose="020B0604030504040204" pitchFamily="34" charset="0"/>
            </a:endParaRPr>
          </a:p>
        </p:txBody>
      </p:sp>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41406"/>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611031"/>
            <a:ext cx="866849" cy="576706"/>
          </a:xfrm>
          <a:prstGeom prst="rect">
            <a:avLst/>
          </a:prstGeom>
        </p:spPr>
      </p:pic>
      <p:pic>
        <p:nvPicPr>
          <p:cNvPr id="10" name="Immagin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92272"/>
            <a:ext cx="1453337" cy="495465"/>
          </a:xfrm>
          <a:prstGeom prst="rect">
            <a:avLst/>
          </a:prstGeom>
          <a:noFill/>
        </p:spPr>
      </p:pic>
      <p:sp>
        <p:nvSpPr>
          <p:cNvPr id="11" name="CasellaDiTesto 22"/>
          <p:cNvSpPr txBox="1"/>
          <p:nvPr/>
        </p:nvSpPr>
        <p:spPr>
          <a:xfrm>
            <a:off x="10181331" y="9541406"/>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5170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5544800" y="266700"/>
            <a:ext cx="1838324" cy="1066799"/>
          </a:xfrm>
          <a:prstGeom prst="rect">
            <a:avLst/>
          </a:prstGeom>
        </p:spPr>
      </p:pic>
      <p:sp>
        <p:nvSpPr>
          <p:cNvPr id="8" name="CasellaDiTesto 7">
            <a:extLst>
              <a:ext uri="{FF2B5EF4-FFF2-40B4-BE49-F238E27FC236}">
                <a16:creationId xmlns:a16="http://schemas.microsoft.com/office/drawing/2014/main" xmlns="" id="{066E2246-3AB0-4633-93CC-475C253F4125}"/>
              </a:ext>
            </a:extLst>
          </p:cNvPr>
          <p:cNvSpPr txBox="1"/>
          <p:nvPr/>
        </p:nvSpPr>
        <p:spPr>
          <a:xfrm>
            <a:off x="1371600" y="733334"/>
            <a:ext cx="13130063" cy="1200329"/>
          </a:xfrm>
          <a:prstGeom prst="rect">
            <a:avLst/>
          </a:prstGeom>
          <a:noFill/>
        </p:spPr>
        <p:txBody>
          <a:bodyPr wrap="square">
            <a:spAutoFit/>
          </a:bodyPr>
          <a:lstStyle/>
          <a:p>
            <a:pPr>
              <a:defRPr/>
            </a:pPr>
            <a:r>
              <a:rPr lang="it-IT" sz="3600" b="1" dirty="0">
                <a:effectLst/>
                <a:latin typeface="Tahoma" panose="020B0604030504040204" pitchFamily="34" charset="0"/>
                <a:ea typeface="Tahoma" panose="020B0604030504040204" pitchFamily="34" charset="0"/>
                <a:cs typeface="Tahoma" panose="020B0604030504040204" pitchFamily="34" charset="0"/>
              </a:rPr>
              <a:t>3.2 Come riconoscere le fake news, la disinformazione e le informazioni mancanti nel contesto culturale</a:t>
            </a:r>
            <a:endParaRPr lang="en-US" sz="3600" b="1" spc="-85" dirty="0">
              <a:solidFill>
                <a:srgbClr val="343433"/>
              </a:solidFill>
              <a:latin typeface="Tahoma" panose="020B0604030504040204" pitchFamily="34" charset="0"/>
              <a:ea typeface="Tahoma" panose="020B0604030504040204" pitchFamily="34" charset="0"/>
              <a:cs typeface="Tahoma" panose="020B0604030504040204" pitchFamily="34" charset="0"/>
            </a:endParaRPr>
          </a:p>
        </p:txBody>
      </p:sp>
      <p:sp>
        <p:nvSpPr>
          <p:cNvPr id="10" name="CasellaDiTesto 9">
            <a:extLst>
              <a:ext uri="{FF2B5EF4-FFF2-40B4-BE49-F238E27FC236}">
                <a16:creationId xmlns:a16="http://schemas.microsoft.com/office/drawing/2014/main" xmlns="" id="{897BF726-11CC-46EC-A13E-FF9248F881AB}"/>
              </a:ext>
            </a:extLst>
          </p:cNvPr>
          <p:cNvSpPr txBox="1"/>
          <p:nvPr/>
        </p:nvSpPr>
        <p:spPr>
          <a:xfrm>
            <a:off x="795637" y="2594646"/>
            <a:ext cx="15968363" cy="5731954"/>
          </a:xfrm>
          <a:prstGeom prst="rect">
            <a:avLst/>
          </a:prstGeom>
          <a:noFill/>
        </p:spPr>
        <p:txBody>
          <a:bodyPr wrap="square">
            <a:spAutoFit/>
          </a:bodyPr>
          <a:lstStyle/>
          <a:p>
            <a:pPr indent="-1270" algn="just">
              <a:lnSpc>
                <a:spcPct val="115000"/>
              </a:lnSpc>
              <a:spcAft>
                <a:spcPts val="1000"/>
              </a:spcAft>
            </a:pPr>
            <a:r>
              <a:rPr lang="it-IT" sz="1800" dirty="0">
                <a:effectLst/>
                <a:latin typeface="Tahoma" panose="020B0604030504040204" pitchFamily="34" charset="0"/>
                <a:ea typeface="Tahoma" panose="020B0604030504040204" pitchFamily="34" charset="0"/>
                <a:cs typeface="Tahoma" panose="020B0604030504040204" pitchFamily="34" charset="0"/>
              </a:rPr>
              <a:t>Per individuare le fake news, la misinformazione, la disinformazione e le informazioni mancanti, devi porti alcune  domande come ad esempio:</a:t>
            </a:r>
          </a:p>
          <a:p>
            <a:pPr marL="342900" lvl="0" indent="-342900" algn="just">
              <a:lnSpc>
                <a:spcPct val="115000"/>
              </a:lnSpc>
              <a:buFont typeface="Symbol" panose="05050102010706020507" pitchFamily="18" charset="2"/>
              <a:buChar char=""/>
            </a:pPr>
            <a:r>
              <a:rPr lang="it-IT" sz="1800" b="1" dirty="0">
                <a:effectLst/>
                <a:latin typeface="Tahoma" panose="020B0604030504040204" pitchFamily="34" charset="0"/>
                <a:ea typeface="Tahoma" panose="020B0604030504040204" pitchFamily="34" charset="0"/>
                <a:cs typeface="Tahoma" panose="020B0604030504040204" pitchFamily="34" charset="0"/>
              </a:rPr>
              <a:t>Chi l'ha scritto?</a:t>
            </a:r>
            <a:r>
              <a:rPr lang="it-IT" sz="1800" dirty="0">
                <a:effectLst/>
                <a:latin typeface="Tahoma" panose="020B0604030504040204" pitchFamily="34" charset="0"/>
                <a:ea typeface="Tahoma" panose="020B0604030504040204" pitchFamily="34" charset="0"/>
                <a:cs typeface="Tahoma" panose="020B0604030504040204" pitchFamily="34" charset="0"/>
              </a:rPr>
              <a:t> Controlla il nome dell'autore. Il nome è disponibile o manca? La maggior parte degli autori che dedicano tempo ad un articolo ben studiato avranno probabilmente il loro nome attaccato ad esso.</a:t>
            </a:r>
          </a:p>
          <a:p>
            <a:pPr marL="342900" lvl="0" indent="-342900" algn="just">
              <a:lnSpc>
                <a:spcPct val="115000"/>
              </a:lnSpc>
              <a:buFont typeface="Symbol" panose="05050102010706020507" pitchFamily="18" charset="2"/>
              <a:buChar char=""/>
            </a:pPr>
            <a:r>
              <a:rPr lang="it-IT" sz="1800" b="1" dirty="0">
                <a:effectLst/>
                <a:latin typeface="Tahoma" panose="020B0604030504040204" pitchFamily="34" charset="0"/>
                <a:ea typeface="Tahoma" panose="020B0604030504040204" pitchFamily="34" charset="0"/>
                <a:cs typeface="Tahoma" panose="020B0604030504040204" pitchFamily="34" charset="0"/>
              </a:rPr>
              <a:t>Quali sono le loro qualifiche?</a:t>
            </a:r>
            <a:r>
              <a:rPr lang="it-IT" sz="1800" dirty="0">
                <a:effectLst/>
                <a:latin typeface="Tahoma" panose="020B0604030504040204" pitchFamily="34" charset="0"/>
                <a:ea typeface="Tahoma" panose="020B0604030504040204" pitchFamily="34" charset="0"/>
                <a:cs typeface="Tahoma" panose="020B0604030504040204" pitchFamily="34" charset="0"/>
              </a:rPr>
              <a:t> Se il nome dell'autore è elencato, scopri chi è la persona e quali sono le sue credenziali. </a:t>
            </a:r>
          </a:p>
          <a:p>
            <a:pPr marL="342900" lvl="0" indent="-342900" algn="just">
              <a:lnSpc>
                <a:spcPct val="115000"/>
              </a:lnSpc>
              <a:buFont typeface="Symbol" panose="05050102010706020507" pitchFamily="18" charset="2"/>
              <a:buChar char=""/>
            </a:pPr>
            <a:r>
              <a:rPr lang="it-IT" sz="1800" b="1" dirty="0">
                <a:effectLst/>
                <a:latin typeface="Tahoma" panose="020B0604030504040204" pitchFamily="34" charset="0"/>
                <a:ea typeface="Tahoma" panose="020B0604030504040204" pitchFamily="34" charset="0"/>
                <a:cs typeface="Tahoma" panose="020B0604030504040204" pitchFamily="34" charset="0"/>
              </a:rPr>
              <a:t>Controlla la sezione "Chi siamo</a:t>
            </a:r>
            <a:r>
              <a:rPr lang="it-IT" sz="1800" dirty="0">
                <a:effectLst/>
                <a:latin typeface="Tahoma" panose="020B0604030504040204" pitchFamily="34" charset="0"/>
                <a:ea typeface="Tahoma" panose="020B0604030504040204" pitchFamily="34" charset="0"/>
                <a:cs typeface="Tahoma" panose="020B0604030504040204" pitchFamily="34" charset="0"/>
              </a:rPr>
              <a:t>". Nella parte superiore o inferiore del sito web, dovrebbe esserci una sezione chiamata "Chi siamo". Questa sezione delinea lo scopo del sito web. </a:t>
            </a:r>
          </a:p>
          <a:p>
            <a:pPr marL="342900" lvl="0" indent="-342900" algn="just">
              <a:lnSpc>
                <a:spcPct val="115000"/>
              </a:lnSpc>
              <a:buFont typeface="Symbol" panose="05050102010706020507" pitchFamily="18" charset="2"/>
              <a:buChar char=""/>
            </a:pPr>
            <a:r>
              <a:rPr lang="it-IT" sz="1800" b="1" dirty="0">
                <a:effectLst/>
                <a:latin typeface="Tahoma" panose="020B0604030504040204" pitchFamily="34" charset="0"/>
                <a:ea typeface="Tahoma" panose="020B0604030504040204" pitchFamily="34" charset="0"/>
                <a:cs typeface="Tahoma" panose="020B0604030504040204" pitchFamily="34" charset="0"/>
              </a:rPr>
              <a:t>L'articolo ti informa su tutti i lati dell'argomento?</a:t>
            </a:r>
            <a:r>
              <a:rPr lang="it-IT" sz="1800" dirty="0">
                <a:effectLst/>
                <a:latin typeface="Tahoma" panose="020B0604030504040204" pitchFamily="34" charset="0"/>
                <a:ea typeface="Tahoma" panose="020B0604030504040204" pitchFamily="34" charset="0"/>
                <a:cs typeface="Tahoma" panose="020B0604030504040204" pitchFamily="34" charset="0"/>
              </a:rPr>
              <a:t> Gli articoli di notizie dovrebbero fornire fatti da vari punti di vista. </a:t>
            </a:r>
          </a:p>
          <a:p>
            <a:pPr marL="342900" lvl="0" indent="-342900" algn="just">
              <a:lnSpc>
                <a:spcPct val="115000"/>
              </a:lnSpc>
              <a:buFont typeface="Symbol" panose="05050102010706020507" pitchFamily="18" charset="2"/>
              <a:buChar char=""/>
            </a:pPr>
            <a:r>
              <a:rPr lang="it-IT" sz="1800" b="1" dirty="0">
                <a:effectLst/>
                <a:latin typeface="Tahoma" panose="020B0604030504040204" pitchFamily="34" charset="0"/>
                <a:ea typeface="Tahoma" panose="020B0604030504040204" pitchFamily="34" charset="0"/>
                <a:cs typeface="Tahoma" panose="020B0604030504040204" pitchFamily="34" charset="0"/>
              </a:rPr>
              <a:t>Il contenuto corrisponde al titolo dell'articolo?</a:t>
            </a:r>
            <a:r>
              <a:rPr lang="it-IT" sz="1800" dirty="0">
                <a:effectLst/>
                <a:latin typeface="Tahoma" panose="020B0604030504040204" pitchFamily="34" charset="0"/>
                <a:ea typeface="Tahoma" panose="020B0604030504040204" pitchFamily="34" charset="0"/>
                <a:cs typeface="Tahoma" panose="020B0604030504040204" pitchFamily="34" charset="0"/>
              </a:rPr>
              <a:t> Un titolo dovrebbe darti un'idea di ciò che l'intero articolo tratta, ma può anche essere usato per convincerti a credere a qualcosa prima di leggere l'articolo. </a:t>
            </a:r>
          </a:p>
          <a:p>
            <a:pPr marL="342900" lvl="0" indent="-342900" algn="just">
              <a:lnSpc>
                <a:spcPct val="115000"/>
              </a:lnSpc>
              <a:spcAft>
                <a:spcPts val="1000"/>
              </a:spcAft>
              <a:buFont typeface="Symbol" panose="05050102010706020507" pitchFamily="18" charset="2"/>
              <a:buChar char=""/>
            </a:pPr>
            <a:r>
              <a:rPr lang="it-IT" sz="1800" b="1" dirty="0">
                <a:effectLst/>
                <a:latin typeface="Tahoma" panose="020B0604030504040204" pitchFamily="34" charset="0"/>
                <a:ea typeface="Tahoma" panose="020B0604030504040204" pitchFamily="34" charset="0"/>
                <a:cs typeface="Tahoma" panose="020B0604030504040204" pitchFamily="34" charset="0"/>
              </a:rPr>
              <a:t>Quando è stato pubblicato questo articolo?</a:t>
            </a:r>
            <a:r>
              <a:rPr lang="it-IT" sz="1800" dirty="0">
                <a:effectLst/>
                <a:latin typeface="Tahoma" panose="020B0604030504040204" pitchFamily="34" charset="0"/>
                <a:ea typeface="Tahoma" panose="020B0604030504040204" pitchFamily="34" charset="0"/>
                <a:cs typeface="Tahoma" panose="020B0604030504040204" pitchFamily="34" charset="0"/>
              </a:rPr>
              <a:t> Gli articoli più vecchi potrebbero non contenere fatti aggiornati e potrebbero avere link non funzionanti. </a:t>
            </a:r>
          </a:p>
          <a:p>
            <a:pPr marL="342900" lvl="0" indent="-342900" algn="just">
              <a:lnSpc>
                <a:spcPct val="115000"/>
              </a:lnSpc>
              <a:buFont typeface="Symbol" panose="05050102010706020507" pitchFamily="18" charset="2"/>
              <a:buChar char=""/>
            </a:pPr>
            <a:r>
              <a:rPr lang="it-IT" sz="1800" b="1" dirty="0">
                <a:effectLst/>
                <a:latin typeface="Tahoma" panose="020B0604030504040204" pitchFamily="34" charset="0"/>
                <a:ea typeface="Tahoma" panose="020B0604030504040204" pitchFamily="34" charset="0"/>
                <a:cs typeface="Tahoma" panose="020B0604030504040204" pitchFamily="34" charset="0"/>
              </a:rPr>
              <a:t>L'articolo è stato riproposto o aggiornato?</a:t>
            </a:r>
            <a:r>
              <a:rPr lang="it-IT" sz="1800" dirty="0">
                <a:effectLst/>
                <a:latin typeface="Tahoma" panose="020B0604030504040204" pitchFamily="34" charset="0"/>
                <a:ea typeface="Tahoma" panose="020B0604030504040204" pitchFamily="34" charset="0"/>
                <a:cs typeface="Tahoma" panose="020B0604030504040204" pitchFamily="34" charset="0"/>
              </a:rPr>
              <a:t> Il contenuto riproposto o aggiornato tende ad avere un disclaimer all'inizio o alla fine dell'articolo. </a:t>
            </a:r>
          </a:p>
          <a:p>
            <a:pPr marL="342900" lvl="0" indent="-342900" algn="just">
              <a:lnSpc>
                <a:spcPct val="115000"/>
              </a:lnSpc>
              <a:buFont typeface="Symbol" panose="05050102010706020507" pitchFamily="18" charset="2"/>
              <a:buChar char=""/>
            </a:pPr>
            <a:r>
              <a:rPr lang="it-IT" sz="1800" dirty="0">
                <a:effectLst/>
                <a:latin typeface="Tahoma" panose="020B0604030504040204" pitchFamily="34" charset="0"/>
                <a:ea typeface="Tahoma" panose="020B0604030504040204" pitchFamily="34" charset="0"/>
                <a:cs typeface="Tahoma" panose="020B0604030504040204" pitchFamily="34" charset="0"/>
              </a:rPr>
              <a:t>Quanto è importante la data? La data ti dà un'indicazione di quando l'articolo è stato pubblicato. </a:t>
            </a:r>
          </a:p>
          <a:p>
            <a:pPr marL="342900" lvl="0" indent="-342900" algn="just">
              <a:lnSpc>
                <a:spcPct val="115000"/>
              </a:lnSpc>
              <a:buFont typeface="Symbol" panose="05050102010706020507" pitchFamily="18" charset="2"/>
              <a:buChar char=""/>
            </a:pPr>
            <a:r>
              <a:rPr lang="it-IT" sz="1800" b="1" dirty="0">
                <a:effectLst/>
                <a:latin typeface="Tahoma" panose="020B0604030504040204" pitchFamily="34" charset="0"/>
                <a:ea typeface="Tahoma" panose="020B0604030504040204" pitchFamily="34" charset="0"/>
                <a:cs typeface="Tahoma" panose="020B0604030504040204" pitchFamily="34" charset="0"/>
              </a:rPr>
              <a:t>L'indirizzo web (URL) è corretto?</a:t>
            </a:r>
            <a:r>
              <a:rPr lang="it-IT" sz="1800" dirty="0">
                <a:effectLst/>
                <a:latin typeface="Tahoma" panose="020B0604030504040204" pitchFamily="34" charset="0"/>
                <a:ea typeface="Tahoma" panose="020B0604030504040204" pitchFamily="34" charset="0"/>
                <a:cs typeface="Tahoma" panose="020B0604030504040204" pitchFamily="34" charset="0"/>
              </a:rPr>
              <a:t> Digitare l'indirizzo web sbagliato ti indirizza ad una pagina web che non avevi intenzione di visitare. Potrebbe condurti ad una pagina con le suddette minacce alla sicurezza online.  </a:t>
            </a:r>
          </a:p>
          <a:p>
            <a:pPr marL="342900" lvl="0" indent="-342900" algn="just">
              <a:lnSpc>
                <a:spcPct val="115000"/>
              </a:lnSpc>
              <a:buFont typeface="Symbol" panose="05050102010706020507" pitchFamily="18" charset="2"/>
              <a:buChar char=""/>
            </a:pPr>
            <a:r>
              <a:rPr lang="it-IT" sz="1800" b="1" dirty="0">
                <a:effectLst/>
                <a:latin typeface="Tahoma" panose="020B0604030504040204" pitchFamily="34" charset="0"/>
                <a:ea typeface="Tahoma" panose="020B0604030504040204" pitchFamily="34" charset="0"/>
                <a:cs typeface="Tahoma" panose="020B0604030504040204" pitchFamily="34" charset="0"/>
              </a:rPr>
              <a:t>L'ho trovato sui social media?</a:t>
            </a:r>
            <a:r>
              <a:rPr lang="it-IT" sz="1800" dirty="0">
                <a:effectLst/>
                <a:latin typeface="Tahoma" panose="020B0604030504040204" pitchFamily="34" charset="0"/>
                <a:ea typeface="Tahoma" panose="020B0604030504040204" pitchFamily="34" charset="0"/>
                <a:cs typeface="Tahoma" panose="020B0604030504040204" pitchFamily="34" charset="0"/>
              </a:rPr>
              <a:t> Le piattaforme dei social media non sono organizzazioni di notizie. Sono piattaforme che permettono alle persone di creare e/o condividere contenuti. </a:t>
            </a:r>
          </a:p>
          <a:p>
            <a:pPr marL="342900" lvl="0" indent="-342900" algn="just">
              <a:lnSpc>
                <a:spcPct val="115000"/>
              </a:lnSpc>
              <a:spcAft>
                <a:spcPts val="1000"/>
              </a:spcAft>
              <a:buFont typeface="Symbol" panose="05050102010706020507" pitchFamily="18" charset="2"/>
              <a:buChar char=""/>
            </a:pPr>
            <a:r>
              <a:rPr lang="it-IT" sz="1800" b="1" dirty="0">
                <a:effectLst/>
                <a:latin typeface="Tahoma" panose="020B0604030504040204" pitchFamily="34" charset="0"/>
                <a:ea typeface="Tahoma" panose="020B0604030504040204" pitchFamily="34" charset="0"/>
                <a:cs typeface="Tahoma" panose="020B0604030504040204" pitchFamily="34" charset="0"/>
              </a:rPr>
              <a:t>L'ho trovato su un blog/sito web?</a:t>
            </a:r>
            <a:r>
              <a:rPr lang="it-IT" sz="1800" dirty="0">
                <a:effectLst/>
                <a:latin typeface="Tahoma" panose="020B0604030504040204" pitchFamily="34" charset="0"/>
                <a:ea typeface="Tahoma" panose="020B0604030504040204" pitchFamily="34" charset="0"/>
                <a:cs typeface="Tahoma" panose="020B0604030504040204" pitchFamily="34" charset="0"/>
              </a:rPr>
              <a:t> I blog contengono contenuti scritti in modo informale e gestiti da un individuo o da un piccolo gruppo. </a:t>
            </a:r>
          </a:p>
        </p:txBody>
      </p:sp>
      <p:sp>
        <p:nvSpPr>
          <p:cNvPr id="7"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41406"/>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611031"/>
            <a:ext cx="866849" cy="576706"/>
          </a:xfrm>
          <a:prstGeom prst="rect">
            <a:avLst/>
          </a:prstGeom>
        </p:spPr>
      </p:pic>
      <p:pic>
        <p:nvPicPr>
          <p:cNvPr id="11" name="Immagin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92272"/>
            <a:ext cx="1453337" cy="495465"/>
          </a:xfrm>
          <a:prstGeom prst="rect">
            <a:avLst/>
          </a:prstGeom>
          <a:noFill/>
        </p:spPr>
      </p:pic>
      <p:sp>
        <p:nvSpPr>
          <p:cNvPr id="12" name="CasellaDiTesto 22"/>
          <p:cNvSpPr txBox="1"/>
          <p:nvPr/>
        </p:nvSpPr>
        <p:spPr>
          <a:xfrm>
            <a:off x="10181331" y="9541406"/>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2861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90601" y="1181100"/>
            <a:ext cx="14097000" cy="3582391"/>
          </a:xfrm>
          <a:prstGeom prst="rect">
            <a:avLst/>
          </a:prstGeom>
        </p:spPr>
        <p:txBody>
          <a:bodyPr vert="horz" wrap="square" lIns="0" tIns="12065" rIns="0" bIns="0" rtlCol="0">
            <a:spAutoFit/>
          </a:bodyPr>
          <a:lstStyle/>
          <a:p>
            <a:pPr algn="ctr">
              <a:defRPr/>
            </a:pPr>
            <a:endParaRPr lang="es-ES" sz="4000" b="1" spc="-85" dirty="0">
              <a:solidFill>
                <a:srgbClr val="343433"/>
              </a:solidFill>
              <a:latin typeface="Tahoma"/>
              <a:cs typeface="Tahoma"/>
            </a:endParaRPr>
          </a:p>
          <a:p>
            <a:pPr algn="ctr">
              <a:defRPr/>
            </a:pPr>
            <a:endParaRPr lang="es-ES" sz="4000" b="1" spc="-85" dirty="0">
              <a:solidFill>
                <a:srgbClr val="343433"/>
              </a:solidFill>
              <a:latin typeface="Tahoma"/>
              <a:cs typeface="Tahoma"/>
            </a:endParaRPr>
          </a:p>
          <a:p>
            <a:pPr algn="ctr">
              <a:defRPr/>
            </a:pPr>
            <a:endParaRPr lang="es-ES" sz="4000" b="1" spc="-85" dirty="0">
              <a:solidFill>
                <a:srgbClr val="343433"/>
              </a:solidFill>
              <a:latin typeface="Tahoma"/>
              <a:cs typeface="Tahoma"/>
            </a:endParaRPr>
          </a:p>
          <a:p>
            <a:pPr>
              <a:defRPr/>
            </a:pPr>
            <a:endParaRPr lang="en-GB" sz="4000" b="1" spc="-85" dirty="0">
              <a:solidFill>
                <a:srgbClr val="343433"/>
              </a:solidFill>
              <a:latin typeface="Calibri" panose="020F0502020204030204" pitchFamily="34" charset="0"/>
              <a:cs typeface="Calibri" panose="020F0502020204030204" pitchFamily="34" charset="0"/>
            </a:endParaRPr>
          </a:p>
          <a:p>
            <a:pPr>
              <a:defRPr/>
            </a:pPr>
            <a:endParaRPr sz="7200" b="1" spc="-85" dirty="0">
              <a:solidFill>
                <a:srgbClr val="343433"/>
              </a:solidFill>
              <a:latin typeface="Tahoma"/>
              <a:cs typeface="Tahoma"/>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object 3"/>
          <p:cNvSpPr txBox="1"/>
          <p:nvPr/>
        </p:nvSpPr>
        <p:spPr>
          <a:xfrm>
            <a:off x="1016000" y="972671"/>
            <a:ext cx="12776200" cy="627736"/>
          </a:xfrm>
          <a:prstGeom prst="rect">
            <a:avLst/>
          </a:prstGeom>
        </p:spPr>
        <p:txBody>
          <a:bodyPr vert="horz" wrap="square" lIns="0" tIns="12065" rIns="0" bIns="0" rtlCol="0">
            <a:spAutoFit/>
          </a:bodyPr>
          <a:lstStyle/>
          <a:p>
            <a:pPr>
              <a:defRPr/>
            </a:pPr>
            <a:r>
              <a:rPr lang="en-US" sz="4000" b="1" spc="-85" dirty="0" err="1">
                <a:solidFill>
                  <a:srgbClr val="343433"/>
                </a:solidFill>
                <a:latin typeface="Tahoma"/>
                <a:cs typeface="Tahoma"/>
              </a:rPr>
              <a:t>Unità</a:t>
            </a:r>
            <a:r>
              <a:rPr lang="en-US" sz="4000" b="1" spc="-85" dirty="0">
                <a:solidFill>
                  <a:srgbClr val="343433"/>
                </a:solidFill>
                <a:latin typeface="Tahoma"/>
                <a:cs typeface="Tahoma"/>
              </a:rPr>
              <a:t> 4: Come </a:t>
            </a:r>
            <a:r>
              <a:rPr lang="en-US" sz="4000" b="1" spc="-85" dirty="0" err="1">
                <a:solidFill>
                  <a:srgbClr val="343433"/>
                </a:solidFill>
                <a:latin typeface="Tahoma"/>
                <a:cs typeface="Tahoma"/>
              </a:rPr>
              <a:t>protteggersi</a:t>
            </a:r>
            <a:r>
              <a:rPr lang="en-US" sz="4000" b="1" spc="-85" dirty="0">
                <a:solidFill>
                  <a:srgbClr val="343433"/>
                </a:solidFill>
                <a:latin typeface="Tahoma"/>
                <a:cs typeface="Tahoma"/>
              </a:rPr>
              <a:t> </a:t>
            </a:r>
            <a:r>
              <a:rPr lang="en-US" sz="4000" b="1" spc="-85" dirty="0" err="1">
                <a:solidFill>
                  <a:srgbClr val="343433"/>
                </a:solidFill>
                <a:latin typeface="Tahoma"/>
                <a:cs typeface="Tahoma"/>
              </a:rPr>
              <a:t>dalle</a:t>
            </a:r>
            <a:r>
              <a:rPr lang="en-US" sz="4000" b="1" spc="-85" dirty="0">
                <a:solidFill>
                  <a:srgbClr val="343433"/>
                </a:solidFill>
                <a:latin typeface="Tahoma"/>
                <a:cs typeface="Tahoma"/>
              </a:rPr>
              <a:t> </a:t>
            </a:r>
            <a:r>
              <a:rPr lang="en-US" sz="4000" b="1" spc="-85" dirty="0" err="1">
                <a:solidFill>
                  <a:srgbClr val="343433"/>
                </a:solidFill>
                <a:latin typeface="Tahoma"/>
                <a:cs typeface="Tahoma"/>
              </a:rPr>
              <a:t>minacce</a:t>
            </a:r>
            <a:r>
              <a:rPr lang="en-US" sz="4000" b="1" spc="-85" dirty="0">
                <a:solidFill>
                  <a:srgbClr val="343433"/>
                </a:solidFill>
                <a:latin typeface="Tahoma"/>
                <a:cs typeface="Tahoma"/>
              </a:rPr>
              <a:t> online</a:t>
            </a:r>
            <a:endParaRPr lang="en-GB" altLang="es-ES" sz="4000"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0300" y="2424389"/>
            <a:ext cx="9906000" cy="6312647"/>
          </a:xfrm>
          <a:prstGeom prst="rect">
            <a:avLst/>
          </a:prstGeom>
        </p:spPr>
      </p:pic>
      <p:sp>
        <p:nvSpPr>
          <p:cNvPr id="9"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41406"/>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10"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611031"/>
            <a:ext cx="866849" cy="576706"/>
          </a:xfrm>
          <a:prstGeom prst="rect">
            <a:avLst/>
          </a:prstGeom>
        </p:spPr>
      </p:pic>
      <p:pic>
        <p:nvPicPr>
          <p:cNvPr id="11" name="Immagin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92272"/>
            <a:ext cx="1453337" cy="495465"/>
          </a:xfrm>
          <a:prstGeom prst="rect">
            <a:avLst/>
          </a:prstGeom>
          <a:noFill/>
        </p:spPr>
      </p:pic>
      <p:sp>
        <p:nvSpPr>
          <p:cNvPr id="12" name="CasellaDiTesto 22"/>
          <p:cNvSpPr txBox="1"/>
          <p:nvPr/>
        </p:nvSpPr>
        <p:spPr>
          <a:xfrm>
            <a:off x="10181331" y="9541406"/>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9148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09651" y="2578127"/>
            <a:ext cx="16367124" cy="7270580"/>
          </a:xfrm>
          <a:prstGeom prst="rect">
            <a:avLst/>
          </a:prstGeom>
        </p:spPr>
        <p:txBody>
          <a:bodyPr vert="horz" wrap="square" lIns="0" tIns="12065" rIns="0" bIns="0" rtlCol="0">
            <a:spAutoFit/>
          </a:bodyPr>
          <a:lstStyle/>
          <a:p>
            <a:pPr algn="just">
              <a:defRPr/>
            </a:pPr>
            <a:r>
              <a:rPr lang="it-IT" sz="2000" dirty="0">
                <a:effectLst/>
                <a:latin typeface="Tahoma" panose="020B0604030504040204" pitchFamily="34" charset="0"/>
                <a:ea typeface="Tahoma" panose="020B0604030504040204" pitchFamily="34" charset="0"/>
                <a:cs typeface="Tahoma" panose="020B0604030504040204" pitchFamily="34" charset="0"/>
              </a:rPr>
              <a:t>Ecco alcune cose che puoi fare per proteggerti mentre sei online:</a:t>
            </a:r>
            <a:endParaRPr lang="en-US" sz="2000" spc="-85" dirty="0">
              <a:solidFill>
                <a:srgbClr val="343433"/>
              </a:solidFill>
              <a:latin typeface="Tahoma" panose="020B0604030504040204" pitchFamily="34" charset="0"/>
              <a:ea typeface="Tahoma" panose="020B0604030504040204" pitchFamily="34" charset="0"/>
              <a:cs typeface="Tahoma" panose="020B0604030504040204" pitchFamily="34" charset="0"/>
            </a:endParaRPr>
          </a:p>
          <a:p>
            <a:pPr algn="just">
              <a:defRPr/>
            </a:pPr>
            <a:endParaRPr lang="en-US" sz="2000" spc="-85" dirty="0">
              <a:solidFill>
                <a:srgbClr val="343433"/>
              </a:solidFill>
              <a:latin typeface="Tahoma" panose="020B0604030504040204" pitchFamily="34" charset="0"/>
              <a:ea typeface="Tahoma" panose="020B0604030504040204" pitchFamily="34" charset="0"/>
              <a:cs typeface="Tahoma" panose="020B0604030504040204" pitchFamily="34" charset="0"/>
            </a:endParaRPr>
          </a:p>
          <a:p>
            <a:pPr indent="-1270" algn="just">
              <a:lnSpc>
                <a:spcPct val="115000"/>
              </a:lnSpc>
              <a:spcAft>
                <a:spcPts val="1000"/>
              </a:spcAft>
            </a:pPr>
            <a:r>
              <a:rPr lang="it-IT" sz="2000" b="1" dirty="0">
                <a:effectLst/>
                <a:latin typeface="Tahoma" panose="020B0604030504040204" pitchFamily="34" charset="0"/>
                <a:ea typeface="Tahoma" panose="020B0604030504040204" pitchFamily="34" charset="0"/>
                <a:cs typeface="Tahoma" panose="020B0604030504040204" pitchFamily="34" charset="0"/>
              </a:rPr>
              <a:t>1.	Non usare reti WiFi non protette.</a:t>
            </a:r>
            <a:endParaRPr lang="it-IT" sz="2000" dirty="0">
              <a:effectLst/>
              <a:latin typeface="Tahoma" panose="020B0604030504040204" pitchFamily="34" charset="0"/>
              <a:ea typeface="Tahoma" panose="020B0604030504040204" pitchFamily="34" charset="0"/>
              <a:cs typeface="Tahoma" panose="020B0604030504040204" pitchFamily="34" charset="0"/>
            </a:endParaRPr>
          </a:p>
          <a:p>
            <a:pPr indent="-635" algn="just">
              <a:lnSpc>
                <a:spcPct val="115000"/>
              </a:lnSpc>
              <a:spcAft>
                <a:spcPts val="1000"/>
              </a:spcAft>
            </a:pPr>
            <a:r>
              <a:rPr lang="it-IT" sz="2000" dirty="0">
                <a:effectLst/>
                <a:latin typeface="Tahoma" panose="020B0604030504040204" pitchFamily="34" charset="0"/>
                <a:ea typeface="Tahoma" panose="020B0604030504040204" pitchFamily="34" charset="0"/>
                <a:cs typeface="Tahoma" panose="020B0604030504040204" pitchFamily="34" charset="0"/>
              </a:rPr>
              <a:t>È meglio evitare qualsiasi rete WiFi che non ti chieda una password, e usare invece il tuo piano dati mobile.</a:t>
            </a:r>
          </a:p>
          <a:p>
            <a:pPr indent="-1270" algn="just">
              <a:lnSpc>
                <a:spcPct val="115000"/>
              </a:lnSpc>
              <a:spcAft>
                <a:spcPts val="1000"/>
              </a:spcAft>
            </a:pPr>
            <a:r>
              <a:rPr lang="it-IT" sz="2000" b="1" dirty="0">
                <a:effectLst/>
                <a:latin typeface="Tahoma" panose="020B0604030504040204" pitchFamily="34" charset="0"/>
                <a:ea typeface="Tahoma" panose="020B0604030504040204" pitchFamily="34" charset="0"/>
                <a:cs typeface="Tahoma" panose="020B0604030504040204" pitchFamily="34" charset="0"/>
              </a:rPr>
              <a:t>2. Utilizzare un potente software antivirus</a:t>
            </a:r>
            <a:endParaRPr lang="it-IT" sz="2000" dirty="0">
              <a:effectLst/>
              <a:latin typeface="Tahoma" panose="020B0604030504040204" pitchFamily="34" charset="0"/>
              <a:ea typeface="Tahoma" panose="020B0604030504040204" pitchFamily="34" charset="0"/>
              <a:cs typeface="Tahoma" panose="020B0604030504040204" pitchFamily="34" charset="0"/>
            </a:endParaRPr>
          </a:p>
          <a:p>
            <a:pPr indent="-1270" algn="just">
              <a:lnSpc>
                <a:spcPct val="115000"/>
              </a:lnSpc>
              <a:spcAft>
                <a:spcPts val="1000"/>
              </a:spcAft>
            </a:pPr>
            <a:r>
              <a:rPr lang="it-IT" sz="2000" dirty="0">
                <a:effectLst/>
                <a:latin typeface="Tahoma" panose="020B0604030504040204" pitchFamily="34" charset="0"/>
                <a:ea typeface="Tahoma" panose="020B0604030504040204" pitchFamily="34" charset="0"/>
                <a:cs typeface="Tahoma" panose="020B0604030504040204" pitchFamily="34" charset="0"/>
              </a:rPr>
              <a:t>Il software antivirus è la tua migliore scommessa per mantenere il tuo dispositivo al sicuro dalle infezioni da malware di cui abbiamo parlato. Non lasciare che il nome ti confonda: un programma antivirus combatte i virus, ma mira soprattutto al malware (un virus è un tipo di malware). Assicurati di tenere il programma aggiornato e di eseguire frequenti scansioni, soprattutto dopo aver scaricato nuovi file. </a:t>
            </a:r>
          </a:p>
          <a:p>
            <a:pPr indent="-1270" algn="just">
              <a:lnSpc>
                <a:spcPct val="115000"/>
              </a:lnSpc>
              <a:spcAft>
                <a:spcPts val="1000"/>
              </a:spcAft>
            </a:pPr>
            <a:r>
              <a:rPr lang="it-IT" sz="2000" b="1" dirty="0">
                <a:effectLst/>
                <a:latin typeface="Tahoma" panose="020B0604030504040204" pitchFamily="34" charset="0"/>
                <a:ea typeface="Tahoma" panose="020B0604030504040204" pitchFamily="34" charset="0"/>
                <a:cs typeface="Tahoma" panose="020B0604030504040204" pitchFamily="34" charset="0"/>
              </a:rPr>
              <a:t>3. Usa sempre una VPN online</a:t>
            </a:r>
            <a:endParaRPr lang="it-IT" sz="2000" dirty="0">
              <a:effectLst/>
              <a:latin typeface="Tahoma" panose="020B0604030504040204" pitchFamily="34" charset="0"/>
              <a:ea typeface="Tahoma" panose="020B0604030504040204" pitchFamily="34" charset="0"/>
              <a:cs typeface="Tahoma" panose="020B0604030504040204" pitchFamily="34" charset="0"/>
            </a:endParaRPr>
          </a:p>
          <a:p>
            <a:pPr indent="-1270" algn="just">
              <a:lnSpc>
                <a:spcPct val="115000"/>
              </a:lnSpc>
              <a:spcAft>
                <a:spcPts val="1000"/>
              </a:spcAft>
            </a:pPr>
            <a:r>
              <a:rPr lang="it-IT" sz="2000" dirty="0">
                <a:effectLst/>
                <a:latin typeface="Tahoma" panose="020B0604030504040204" pitchFamily="34" charset="0"/>
                <a:ea typeface="Tahoma" panose="020B0604030504040204" pitchFamily="34" charset="0"/>
                <a:cs typeface="Tahoma" panose="020B0604030504040204" pitchFamily="34" charset="0"/>
              </a:rPr>
              <a:t>Una VPN (Virtual Private Network) è un servizio online che puoi usare per nascondere il tuo vero indirizzo IP e criptare le tue comunicazioni online. È uno dei modi migliori per migliorare la tua sicurezza online e nascondere le tue impronte digitali. Finché vengono utilizzati i metodi di crittografia appropriati, nessuno sarà in grado di monitorare il tuo traffico online per vedere cosa stai facendo su Internet.</a:t>
            </a:r>
          </a:p>
          <a:p>
            <a:pPr indent="-1270" algn="just">
              <a:lnSpc>
                <a:spcPct val="115000"/>
              </a:lnSpc>
              <a:spcAft>
                <a:spcPts val="1000"/>
              </a:spcAft>
            </a:pPr>
            <a:r>
              <a:rPr lang="it-IT" sz="2000" b="1" dirty="0">
                <a:effectLst/>
                <a:latin typeface="Tahoma" panose="020B0604030504040204" pitchFamily="34" charset="0"/>
                <a:ea typeface="Tahoma" panose="020B0604030504040204" pitchFamily="34" charset="0"/>
                <a:cs typeface="Tahoma" panose="020B0604030504040204" pitchFamily="34" charset="0"/>
              </a:rPr>
              <a:t>4. Evitare i tentativi di phishing</a:t>
            </a:r>
            <a:endParaRPr lang="it-IT" sz="2000" dirty="0">
              <a:effectLst/>
              <a:latin typeface="Tahoma" panose="020B0604030504040204" pitchFamily="34" charset="0"/>
              <a:ea typeface="Tahoma" panose="020B0604030504040204" pitchFamily="34" charset="0"/>
              <a:cs typeface="Tahoma" panose="020B0604030504040204" pitchFamily="34" charset="0"/>
            </a:endParaRPr>
          </a:p>
          <a:p>
            <a:pPr indent="-1270" algn="just">
              <a:lnSpc>
                <a:spcPct val="115000"/>
              </a:lnSpc>
              <a:spcAft>
                <a:spcPts val="1000"/>
              </a:spcAft>
            </a:pPr>
            <a:r>
              <a:rPr lang="it-IT" sz="2000" dirty="0">
                <a:effectLst/>
                <a:latin typeface="Tahoma" panose="020B0604030504040204" pitchFamily="34" charset="0"/>
                <a:ea typeface="Tahoma" panose="020B0604030504040204" pitchFamily="34" charset="0"/>
                <a:cs typeface="Tahoma" panose="020B0604030504040204" pitchFamily="34" charset="0"/>
              </a:rPr>
              <a:t>Se ricevi e-mail o messaggi che affermano di provenire da qualcuno vicino a te, dalla tua banca o dalla polizia e ti chiedono di scaricare allegati sospetti, accedere a link abbreviati o condividere informazioni sensibili, ignorali. Mettiti invece in contatto con il presunto mittente per scoprire la verità. Prova a cercare su Google parti del messaggio che hai ricevuto tra le virgolette. Se si tratta di una truffa di phishing, è probabile che tu ottenga risultati di altre persone che parlano di aver ricevuto lo stesso messaggio.</a:t>
            </a:r>
          </a:p>
          <a:p>
            <a:pPr algn="just">
              <a:defRPr/>
            </a:pPr>
            <a:endParaRPr lang="en-US" sz="2000" spc="-85" dirty="0">
              <a:solidFill>
                <a:srgbClr val="343433"/>
              </a:solidFill>
              <a:latin typeface="Tahoma" panose="020B0604030504040204" pitchFamily="34" charset="0"/>
              <a:ea typeface="Tahoma" panose="020B0604030504040204" pitchFamily="34" charset="0"/>
              <a:cs typeface="Tahoma" panose="020B0604030504040204" pitchFamily="34" charset="0"/>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object 3"/>
          <p:cNvSpPr txBox="1"/>
          <p:nvPr/>
        </p:nvSpPr>
        <p:spPr>
          <a:xfrm>
            <a:off x="1016000" y="972671"/>
            <a:ext cx="11938000" cy="627736"/>
          </a:xfrm>
          <a:prstGeom prst="rect">
            <a:avLst/>
          </a:prstGeom>
        </p:spPr>
        <p:txBody>
          <a:bodyPr vert="horz" wrap="square" lIns="0" tIns="12065" rIns="0" bIns="0" rtlCol="0">
            <a:spAutoFit/>
          </a:bodyPr>
          <a:lstStyle/>
          <a:p>
            <a:pPr>
              <a:defRPr/>
            </a:pPr>
            <a:r>
              <a:rPr lang="en-US" sz="4000" b="1" spc="-85" dirty="0">
                <a:solidFill>
                  <a:srgbClr val="343433"/>
                </a:solidFill>
                <a:latin typeface="Tahoma"/>
                <a:cs typeface="Tahoma"/>
              </a:rPr>
              <a:t>4.1 </a:t>
            </a:r>
            <a:r>
              <a:rPr lang="en-US" sz="4000" b="1" spc="-85" dirty="0" err="1">
                <a:solidFill>
                  <a:srgbClr val="343433"/>
                </a:solidFill>
                <a:latin typeface="Tahoma"/>
                <a:cs typeface="Tahoma"/>
              </a:rPr>
              <a:t>Proteggersi</a:t>
            </a:r>
            <a:r>
              <a:rPr lang="en-US" sz="4000" b="1" spc="-85" dirty="0">
                <a:solidFill>
                  <a:srgbClr val="343433"/>
                </a:solidFill>
                <a:latin typeface="Tahoma"/>
                <a:cs typeface="Tahoma"/>
              </a:rPr>
              <a:t> </a:t>
            </a:r>
            <a:r>
              <a:rPr lang="en-US" sz="4000" b="1" spc="-85" dirty="0" err="1">
                <a:solidFill>
                  <a:srgbClr val="343433"/>
                </a:solidFill>
                <a:latin typeface="Tahoma"/>
                <a:cs typeface="Tahoma"/>
              </a:rPr>
              <a:t>mentre</a:t>
            </a:r>
            <a:r>
              <a:rPr lang="en-US" sz="4000" b="1" spc="-85" dirty="0">
                <a:solidFill>
                  <a:srgbClr val="343433"/>
                </a:solidFill>
                <a:latin typeface="Tahoma"/>
                <a:cs typeface="Tahoma"/>
              </a:rPr>
              <a:t> </a:t>
            </a:r>
            <a:r>
              <a:rPr lang="en-US" sz="4000" b="1" spc="-85" dirty="0" err="1">
                <a:solidFill>
                  <a:srgbClr val="343433"/>
                </a:solidFill>
                <a:latin typeface="Tahoma"/>
                <a:cs typeface="Tahoma"/>
              </a:rPr>
              <a:t>si</a:t>
            </a:r>
            <a:r>
              <a:rPr lang="en-US" sz="4000" b="1" spc="-85" dirty="0">
                <a:solidFill>
                  <a:srgbClr val="343433"/>
                </a:solidFill>
                <a:latin typeface="Tahoma"/>
                <a:cs typeface="Tahoma"/>
              </a:rPr>
              <a:t> è online</a:t>
            </a:r>
          </a:p>
        </p:txBody>
      </p:sp>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41406"/>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611031"/>
            <a:ext cx="866849" cy="576706"/>
          </a:xfrm>
          <a:prstGeom prst="rect">
            <a:avLst/>
          </a:prstGeom>
        </p:spPr>
      </p:pic>
      <p:pic>
        <p:nvPicPr>
          <p:cNvPr id="10" name="Immagin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92272"/>
            <a:ext cx="1453337" cy="495465"/>
          </a:xfrm>
          <a:prstGeom prst="rect">
            <a:avLst/>
          </a:prstGeom>
          <a:noFill/>
        </p:spPr>
      </p:pic>
      <p:sp>
        <p:nvSpPr>
          <p:cNvPr id="11" name="CasellaDiTesto 22"/>
          <p:cNvSpPr txBox="1"/>
          <p:nvPr/>
        </p:nvSpPr>
        <p:spPr>
          <a:xfrm>
            <a:off x="10181331" y="9541406"/>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7271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object 3"/>
          <p:cNvSpPr txBox="1"/>
          <p:nvPr/>
        </p:nvSpPr>
        <p:spPr>
          <a:xfrm>
            <a:off x="1016000" y="972671"/>
            <a:ext cx="11938000" cy="627736"/>
          </a:xfrm>
          <a:prstGeom prst="rect">
            <a:avLst/>
          </a:prstGeom>
        </p:spPr>
        <p:txBody>
          <a:bodyPr vert="horz" wrap="square" lIns="0" tIns="12065" rIns="0" bIns="0" rtlCol="0">
            <a:spAutoFit/>
          </a:bodyPr>
          <a:lstStyle/>
          <a:p>
            <a:pPr>
              <a:defRPr/>
            </a:pPr>
            <a:r>
              <a:rPr lang="en-US" sz="4000" b="1" spc="-85" dirty="0">
                <a:solidFill>
                  <a:srgbClr val="343433"/>
                </a:solidFill>
                <a:latin typeface="Tahoma"/>
                <a:cs typeface="Tahoma"/>
              </a:rPr>
              <a:t>4.1 </a:t>
            </a:r>
            <a:r>
              <a:rPr lang="en-US" sz="4000" b="1" spc="-85" dirty="0" err="1">
                <a:solidFill>
                  <a:srgbClr val="343433"/>
                </a:solidFill>
                <a:latin typeface="Tahoma"/>
                <a:cs typeface="Tahoma"/>
              </a:rPr>
              <a:t>Proteggersi</a:t>
            </a:r>
            <a:r>
              <a:rPr lang="en-US" sz="4000" b="1" spc="-85" dirty="0">
                <a:solidFill>
                  <a:srgbClr val="343433"/>
                </a:solidFill>
                <a:latin typeface="Tahoma"/>
                <a:cs typeface="Tahoma"/>
              </a:rPr>
              <a:t> </a:t>
            </a:r>
            <a:r>
              <a:rPr lang="en-US" sz="4000" b="1" spc="-85" dirty="0" err="1">
                <a:solidFill>
                  <a:srgbClr val="343433"/>
                </a:solidFill>
                <a:latin typeface="Tahoma"/>
                <a:cs typeface="Tahoma"/>
              </a:rPr>
              <a:t>mentre</a:t>
            </a:r>
            <a:r>
              <a:rPr lang="en-US" sz="4000" b="1" spc="-85" dirty="0">
                <a:solidFill>
                  <a:srgbClr val="343433"/>
                </a:solidFill>
                <a:latin typeface="Tahoma"/>
                <a:cs typeface="Tahoma"/>
              </a:rPr>
              <a:t> </a:t>
            </a:r>
            <a:r>
              <a:rPr lang="en-US" sz="4000" b="1" spc="-85" dirty="0" err="1">
                <a:solidFill>
                  <a:srgbClr val="343433"/>
                </a:solidFill>
                <a:latin typeface="Tahoma"/>
                <a:cs typeface="Tahoma"/>
              </a:rPr>
              <a:t>si</a:t>
            </a:r>
            <a:r>
              <a:rPr lang="en-US" sz="4000" b="1" spc="-85" dirty="0">
                <a:solidFill>
                  <a:srgbClr val="343433"/>
                </a:solidFill>
                <a:latin typeface="Tahoma"/>
                <a:cs typeface="Tahoma"/>
              </a:rPr>
              <a:t> è online</a:t>
            </a:r>
          </a:p>
        </p:txBody>
      </p:sp>
      <p:sp>
        <p:nvSpPr>
          <p:cNvPr id="8" name="CasellaDiTesto 7">
            <a:extLst>
              <a:ext uri="{FF2B5EF4-FFF2-40B4-BE49-F238E27FC236}">
                <a16:creationId xmlns:a16="http://schemas.microsoft.com/office/drawing/2014/main" xmlns="" id="{4F138C9C-992B-43DA-9240-DF63B44ADE25}"/>
              </a:ext>
            </a:extLst>
          </p:cNvPr>
          <p:cNvSpPr txBox="1"/>
          <p:nvPr/>
        </p:nvSpPr>
        <p:spPr>
          <a:xfrm>
            <a:off x="631736" y="2647233"/>
            <a:ext cx="16751388" cy="5875968"/>
          </a:xfrm>
          <a:prstGeom prst="rect">
            <a:avLst/>
          </a:prstGeom>
          <a:noFill/>
        </p:spPr>
        <p:txBody>
          <a:bodyPr wrap="square">
            <a:spAutoFit/>
          </a:bodyPr>
          <a:lstStyle/>
          <a:p>
            <a:pPr indent="-635" algn="just">
              <a:lnSpc>
                <a:spcPct val="115000"/>
              </a:lnSpc>
              <a:spcAft>
                <a:spcPts val="1000"/>
              </a:spcAft>
            </a:pPr>
            <a:r>
              <a:rPr lang="it-IT" sz="1800" b="1" dirty="0">
                <a:effectLst/>
                <a:latin typeface="Arial" panose="020B0604020202020204" pitchFamily="34" charset="0"/>
                <a:ea typeface="Arial" panose="020B0604020202020204" pitchFamily="34" charset="0"/>
              </a:rPr>
              <a:t>5. Non tenere acceso il Bluetooth</a:t>
            </a:r>
            <a:endParaRPr lang="it-IT" sz="1800" dirty="0">
              <a:effectLst/>
              <a:latin typeface="Calibri" panose="020F0502020204030204" pitchFamily="34" charset="0"/>
              <a:ea typeface="Calibri" panose="020F0502020204030204" pitchFamily="34" charset="0"/>
            </a:endParaRPr>
          </a:p>
          <a:p>
            <a:pPr indent="-635" algn="just">
              <a:lnSpc>
                <a:spcPct val="115000"/>
              </a:lnSpc>
              <a:spcAft>
                <a:spcPts val="1000"/>
              </a:spcAft>
            </a:pPr>
            <a:r>
              <a:rPr lang="it-IT" sz="1800" dirty="0">
                <a:effectLst/>
                <a:latin typeface="Arial" panose="020B0604020202020204" pitchFamily="34" charset="0"/>
                <a:ea typeface="Arial" panose="020B0604020202020204" pitchFamily="34" charset="0"/>
              </a:rPr>
              <a:t>Anche se il Bluetooth ha i suoi usi, tenerlo sempre acceso è un bel rischio. Nel 2017 è stato scoperto un nuovo metodo di hacking Bluetooth che ha colpito milioni di dispositivi permettendo agli hacker di usare la minaccia MITM Man in the Middle per ottenere le informazioni del tuo </a:t>
            </a:r>
            <a:r>
              <a:rPr lang="it-IT" sz="1800" dirty="0" err="1">
                <a:effectLst/>
                <a:latin typeface="Arial" panose="020B0604020202020204" pitchFamily="34" charset="0"/>
                <a:ea typeface="Arial" panose="020B0604020202020204" pitchFamily="34" charset="0"/>
              </a:rPr>
              <a:t>dispositivo.Tutto</a:t>
            </a:r>
            <a:r>
              <a:rPr lang="it-IT" sz="1800" dirty="0">
                <a:effectLst/>
                <a:latin typeface="Arial" panose="020B0604020202020204" pitchFamily="34" charset="0"/>
                <a:ea typeface="Arial" panose="020B0604020202020204" pitchFamily="34" charset="0"/>
              </a:rPr>
              <a:t> sommato, è meglio andare sul sicuro e spegnere il Bluetooth quando non lo stai usando per mantenere intatta la tua sicurezza online.</a:t>
            </a:r>
            <a:endParaRPr lang="it-IT" sz="1800" dirty="0">
              <a:effectLst/>
              <a:latin typeface="Calibri" panose="020F0502020204030204" pitchFamily="34" charset="0"/>
              <a:ea typeface="Calibri" panose="020F0502020204030204" pitchFamily="34" charset="0"/>
            </a:endParaRPr>
          </a:p>
          <a:p>
            <a:pPr indent="-635" algn="just">
              <a:lnSpc>
                <a:spcPct val="115000"/>
              </a:lnSpc>
              <a:spcAft>
                <a:spcPts val="1000"/>
              </a:spcAft>
            </a:pPr>
            <a:r>
              <a:rPr lang="it-IT" sz="1800" b="1" dirty="0">
                <a:effectLst/>
                <a:latin typeface="Arial" panose="020B0604020202020204" pitchFamily="34" charset="0"/>
                <a:ea typeface="Arial" panose="020B0604020202020204" pitchFamily="34" charset="0"/>
              </a:rPr>
              <a:t>6. Disattivare i servizi di localizzazione sui vostri dispositivi mobili</a:t>
            </a:r>
            <a:endParaRPr lang="it-IT" sz="1800" dirty="0">
              <a:effectLst/>
              <a:latin typeface="Calibri" panose="020F0502020204030204" pitchFamily="34" charset="0"/>
              <a:ea typeface="Calibri" panose="020F0502020204030204" pitchFamily="34" charset="0"/>
            </a:endParaRPr>
          </a:p>
          <a:p>
            <a:pPr indent="-635" algn="just">
              <a:lnSpc>
                <a:spcPct val="115000"/>
              </a:lnSpc>
              <a:spcAft>
                <a:spcPts val="1000"/>
              </a:spcAft>
            </a:pPr>
            <a:r>
              <a:rPr lang="it-IT" sz="1800" dirty="0">
                <a:effectLst/>
                <a:latin typeface="Arial" panose="020B0604020202020204" pitchFamily="34" charset="0"/>
                <a:ea typeface="Arial" panose="020B0604020202020204" pitchFamily="34" charset="0"/>
              </a:rPr>
              <a:t>I servizi di localizzazione possono essere davvero utili, ma possono anche essere molto rischiosi, c'è il fatto che alcune applicazioni potrebbero perdere la tua posizione. Se ciò accade, non significa che sarete in pericolo immediato. Tuttavia, la vostra sicurezza online sarà minacciata.</a:t>
            </a:r>
            <a:endParaRPr lang="it-IT" sz="1800" dirty="0">
              <a:effectLst/>
              <a:latin typeface="Calibri" panose="020F0502020204030204" pitchFamily="34" charset="0"/>
              <a:ea typeface="Calibri" panose="020F0502020204030204" pitchFamily="34" charset="0"/>
            </a:endParaRPr>
          </a:p>
          <a:p>
            <a:pPr indent="-635" algn="just">
              <a:lnSpc>
                <a:spcPct val="115000"/>
              </a:lnSpc>
              <a:spcAft>
                <a:spcPts val="1000"/>
              </a:spcAft>
            </a:pPr>
            <a:r>
              <a:rPr lang="it-IT" sz="1800" b="1" dirty="0">
                <a:effectLst/>
                <a:latin typeface="Arial" panose="020B0604020202020204" pitchFamily="34" charset="0"/>
                <a:ea typeface="Arial" panose="020B0604020202020204" pitchFamily="34" charset="0"/>
              </a:rPr>
              <a:t>7. Usa i blocchi degli script nei tuoi browser</a:t>
            </a:r>
            <a:endParaRPr lang="it-IT" sz="1800" dirty="0">
              <a:effectLst/>
              <a:latin typeface="Calibri" panose="020F0502020204030204" pitchFamily="34" charset="0"/>
              <a:ea typeface="Calibri" panose="020F0502020204030204" pitchFamily="34" charset="0"/>
            </a:endParaRPr>
          </a:p>
          <a:p>
            <a:pPr indent="-635" algn="just">
              <a:lnSpc>
                <a:spcPct val="115000"/>
              </a:lnSpc>
              <a:spcAft>
                <a:spcPts val="1000"/>
              </a:spcAft>
            </a:pPr>
            <a:r>
              <a:rPr lang="it-IT" sz="1800" dirty="0">
                <a:effectLst/>
                <a:latin typeface="Arial" panose="020B0604020202020204" pitchFamily="34" charset="0"/>
                <a:ea typeface="Arial" panose="020B0604020202020204" pitchFamily="34" charset="0"/>
              </a:rPr>
              <a:t>Gli script </a:t>
            </a:r>
            <a:r>
              <a:rPr lang="it-IT" sz="1800" dirty="0" err="1">
                <a:effectLst/>
                <a:latin typeface="Arial" panose="020B0604020202020204" pitchFamily="34" charset="0"/>
                <a:ea typeface="Arial" panose="020B0604020202020204" pitchFamily="34" charset="0"/>
              </a:rPr>
              <a:t>blocker</a:t>
            </a:r>
            <a:r>
              <a:rPr lang="it-IT" sz="1800" dirty="0">
                <a:effectLst/>
                <a:latin typeface="Arial" panose="020B0604020202020204" pitchFamily="34" charset="0"/>
                <a:ea typeface="Arial" panose="020B0604020202020204" pitchFamily="34" charset="0"/>
              </a:rPr>
              <a:t> sono estensioni del browser che puoi usare per assicurarti che i siti web a cui accedi non eseguano in background script e plugin non autorizzati che possono compromettere la tua sicurezza su Internet. Non dimenticare che alcuni script possono essere così pericolosi da prendere il controllo del tuo browser, mentre altri possono eseguire reindirizzamenti di phishing o annunci, o persino estrarre criptovalute utilizzando la tua CPU.</a:t>
            </a:r>
            <a:endParaRPr lang="it-IT" sz="1800" dirty="0">
              <a:effectLst/>
              <a:latin typeface="Calibri" panose="020F0502020204030204" pitchFamily="34" charset="0"/>
              <a:ea typeface="Calibri" panose="020F0502020204030204" pitchFamily="34" charset="0"/>
            </a:endParaRPr>
          </a:p>
          <a:p>
            <a:pPr indent="-635" algn="just">
              <a:lnSpc>
                <a:spcPct val="115000"/>
              </a:lnSpc>
              <a:spcAft>
                <a:spcPts val="1000"/>
              </a:spcAft>
            </a:pPr>
            <a:r>
              <a:rPr lang="it-IT" sz="1800" b="1" dirty="0">
                <a:effectLst/>
                <a:latin typeface="Arial" panose="020B0604020202020204" pitchFamily="34" charset="0"/>
                <a:ea typeface="Arial" panose="020B0604020202020204" pitchFamily="34" charset="0"/>
              </a:rPr>
              <a:t>8. Mantenere il sistema operativo aggiornato</a:t>
            </a:r>
            <a:endParaRPr lang="it-IT" sz="1800" dirty="0">
              <a:effectLst/>
              <a:latin typeface="Calibri" panose="020F0502020204030204" pitchFamily="34" charset="0"/>
              <a:ea typeface="Calibri" panose="020F0502020204030204" pitchFamily="34" charset="0"/>
            </a:endParaRPr>
          </a:p>
          <a:p>
            <a:pPr indent="-635" algn="just">
              <a:lnSpc>
                <a:spcPct val="115000"/>
              </a:lnSpc>
              <a:spcAft>
                <a:spcPts val="1000"/>
              </a:spcAft>
            </a:pPr>
            <a:r>
              <a:rPr lang="it-IT" sz="1800" dirty="0">
                <a:effectLst/>
                <a:latin typeface="Arial" panose="020B0604020202020204" pitchFamily="34" charset="0"/>
                <a:ea typeface="Arial" panose="020B0604020202020204" pitchFamily="34" charset="0"/>
              </a:rPr>
              <a:t>Non installare gli aggiornamenti più recenti sul tuo sistema operativo può danneggiare seriamente la tua sicurezza online.  Perché i malintenzionati possono usare potenziali vulnerabilità a loro vantaggio - vulnerabilità che potrebbero essere state risolte con l'ultimo aggiornamento.</a:t>
            </a:r>
            <a:endParaRPr lang="it-IT" sz="1800" dirty="0">
              <a:effectLst/>
              <a:latin typeface="Calibri" panose="020F0502020204030204" pitchFamily="34" charset="0"/>
              <a:ea typeface="Calibri" panose="020F0502020204030204" pitchFamily="34" charset="0"/>
            </a:endParaRPr>
          </a:p>
          <a:p>
            <a:pPr indent="-635" algn="just">
              <a:lnSpc>
                <a:spcPct val="115000"/>
              </a:lnSpc>
              <a:spcAft>
                <a:spcPts val="1000"/>
              </a:spcAft>
            </a:pPr>
            <a:r>
              <a:rPr lang="it-IT" sz="1800" dirty="0">
                <a:effectLst/>
                <a:latin typeface="Arial" panose="020B0604020202020204" pitchFamily="34" charset="0"/>
                <a:ea typeface="Arial" panose="020B0604020202020204" pitchFamily="34" charset="0"/>
              </a:rPr>
              <a:t>.</a:t>
            </a:r>
            <a:endParaRPr lang="it-IT" sz="1800" dirty="0">
              <a:effectLst/>
              <a:latin typeface="Calibri" panose="020F0502020204030204" pitchFamily="34" charset="0"/>
              <a:ea typeface="Calibri" panose="020F0502020204030204" pitchFamily="34" charset="0"/>
            </a:endParaRPr>
          </a:p>
        </p:txBody>
      </p:sp>
      <p:sp>
        <p:nvSpPr>
          <p:cNvPr id="9"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41406"/>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10"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611031"/>
            <a:ext cx="866849" cy="576706"/>
          </a:xfrm>
          <a:prstGeom prst="rect">
            <a:avLst/>
          </a:prstGeom>
        </p:spPr>
      </p:pic>
      <p:pic>
        <p:nvPicPr>
          <p:cNvPr id="11" name="Immagin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92272"/>
            <a:ext cx="1453337" cy="495465"/>
          </a:xfrm>
          <a:prstGeom prst="rect">
            <a:avLst/>
          </a:prstGeom>
          <a:noFill/>
        </p:spPr>
      </p:pic>
      <p:sp>
        <p:nvSpPr>
          <p:cNvPr id="12" name="CasellaDiTesto 22"/>
          <p:cNvSpPr txBox="1"/>
          <p:nvPr/>
        </p:nvSpPr>
        <p:spPr>
          <a:xfrm>
            <a:off x="10181331" y="9541406"/>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2476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object 3"/>
          <p:cNvSpPr txBox="1"/>
          <p:nvPr/>
        </p:nvSpPr>
        <p:spPr>
          <a:xfrm>
            <a:off x="1016000" y="972671"/>
            <a:ext cx="11938000" cy="627736"/>
          </a:xfrm>
          <a:prstGeom prst="rect">
            <a:avLst/>
          </a:prstGeom>
        </p:spPr>
        <p:txBody>
          <a:bodyPr vert="horz" wrap="square" lIns="0" tIns="12065" rIns="0" bIns="0" rtlCol="0">
            <a:spAutoFit/>
          </a:bodyPr>
          <a:lstStyle/>
          <a:p>
            <a:pPr>
              <a:defRPr/>
            </a:pPr>
            <a:r>
              <a:rPr lang="en-US" sz="4000" b="1" spc="-85" dirty="0">
                <a:solidFill>
                  <a:srgbClr val="343433"/>
                </a:solidFill>
                <a:latin typeface="Tahoma"/>
                <a:cs typeface="Tahoma"/>
              </a:rPr>
              <a:t>4.1 </a:t>
            </a:r>
            <a:r>
              <a:rPr lang="en-US" sz="4000" b="1" spc="-85" dirty="0" err="1">
                <a:solidFill>
                  <a:srgbClr val="343433"/>
                </a:solidFill>
                <a:latin typeface="Tahoma"/>
                <a:cs typeface="Tahoma"/>
              </a:rPr>
              <a:t>Proteggersi</a:t>
            </a:r>
            <a:r>
              <a:rPr lang="en-US" sz="4000" b="1" spc="-85" dirty="0">
                <a:solidFill>
                  <a:srgbClr val="343433"/>
                </a:solidFill>
                <a:latin typeface="Tahoma"/>
                <a:cs typeface="Tahoma"/>
              </a:rPr>
              <a:t> </a:t>
            </a:r>
            <a:r>
              <a:rPr lang="en-US" sz="4000" b="1" spc="-85" dirty="0" err="1">
                <a:solidFill>
                  <a:srgbClr val="343433"/>
                </a:solidFill>
                <a:latin typeface="Tahoma"/>
                <a:cs typeface="Tahoma"/>
              </a:rPr>
              <a:t>mentre</a:t>
            </a:r>
            <a:r>
              <a:rPr lang="en-US" sz="4000" b="1" spc="-85" dirty="0">
                <a:solidFill>
                  <a:srgbClr val="343433"/>
                </a:solidFill>
                <a:latin typeface="Tahoma"/>
                <a:cs typeface="Tahoma"/>
              </a:rPr>
              <a:t> </a:t>
            </a:r>
            <a:r>
              <a:rPr lang="en-US" sz="4000" b="1" spc="-85" dirty="0" err="1">
                <a:solidFill>
                  <a:srgbClr val="343433"/>
                </a:solidFill>
                <a:latin typeface="Tahoma"/>
                <a:cs typeface="Tahoma"/>
              </a:rPr>
              <a:t>si</a:t>
            </a:r>
            <a:r>
              <a:rPr lang="en-US" sz="4000" b="1" spc="-85" dirty="0">
                <a:solidFill>
                  <a:srgbClr val="343433"/>
                </a:solidFill>
                <a:latin typeface="Tahoma"/>
                <a:cs typeface="Tahoma"/>
              </a:rPr>
              <a:t> è online</a:t>
            </a:r>
          </a:p>
        </p:txBody>
      </p:sp>
      <p:sp>
        <p:nvSpPr>
          <p:cNvPr id="8" name="CasellaDiTesto 7">
            <a:extLst>
              <a:ext uri="{FF2B5EF4-FFF2-40B4-BE49-F238E27FC236}">
                <a16:creationId xmlns:a16="http://schemas.microsoft.com/office/drawing/2014/main" xmlns="" id="{4F138C9C-992B-43DA-9240-DF63B44ADE25}"/>
              </a:ext>
            </a:extLst>
          </p:cNvPr>
          <p:cNvSpPr txBox="1"/>
          <p:nvPr/>
        </p:nvSpPr>
        <p:spPr>
          <a:xfrm>
            <a:off x="631736" y="2647233"/>
            <a:ext cx="16751388" cy="6319679"/>
          </a:xfrm>
          <a:prstGeom prst="rect">
            <a:avLst/>
          </a:prstGeom>
          <a:noFill/>
        </p:spPr>
        <p:txBody>
          <a:bodyPr wrap="square">
            <a:spAutoFit/>
          </a:bodyPr>
          <a:lstStyle/>
          <a:p>
            <a:pPr indent="-635" algn="just">
              <a:spcAft>
                <a:spcPts val="1000"/>
              </a:spcAft>
            </a:pPr>
            <a:r>
              <a:rPr lang="it-IT" sz="1800" b="1" dirty="0">
                <a:effectLst/>
                <a:latin typeface="Tahoma" panose="020B0604030504040204" pitchFamily="34" charset="0"/>
                <a:ea typeface="Tahoma" panose="020B0604030504040204" pitchFamily="34" charset="0"/>
                <a:cs typeface="Tahoma" panose="020B0604030504040204" pitchFamily="34" charset="0"/>
              </a:rPr>
              <a:t>9. Considera l'uso di app di messaggistica e di e-mail criptate</a:t>
            </a:r>
            <a:endParaRPr lang="it-IT" sz="1800" dirty="0">
              <a:effectLst/>
              <a:latin typeface="Tahoma" panose="020B0604030504040204" pitchFamily="34" charset="0"/>
              <a:ea typeface="Tahoma" panose="020B0604030504040204" pitchFamily="34" charset="0"/>
              <a:cs typeface="Tahoma" panose="020B0604030504040204" pitchFamily="34" charset="0"/>
            </a:endParaRPr>
          </a:p>
          <a:p>
            <a:pPr indent="-635" algn="just">
              <a:spcAft>
                <a:spcPts val="1000"/>
              </a:spcAft>
            </a:pPr>
            <a:r>
              <a:rPr lang="it-IT" sz="1800" dirty="0">
                <a:effectLst/>
                <a:latin typeface="Tahoma" panose="020B0604030504040204" pitchFamily="34" charset="0"/>
                <a:ea typeface="Tahoma" panose="020B0604030504040204" pitchFamily="34" charset="0"/>
                <a:cs typeface="Tahoma" panose="020B0604030504040204" pitchFamily="34" charset="0"/>
              </a:rPr>
              <a:t>Se vuoi davvero assicurarti che le tue comunicazioni online siano sicure, puoi provare a usare le diverse app di messaggistica. Queste dispongono di una crittografia davvero potente. </a:t>
            </a:r>
          </a:p>
          <a:p>
            <a:pPr indent="-635" algn="just">
              <a:spcAft>
                <a:spcPts val="1000"/>
              </a:spcAft>
            </a:pPr>
            <a:r>
              <a:rPr lang="it-IT" sz="1800" dirty="0">
                <a:effectLst/>
                <a:latin typeface="Tahoma" panose="020B0604030504040204" pitchFamily="34" charset="0"/>
                <a:ea typeface="Tahoma" panose="020B0604030504040204" pitchFamily="34" charset="0"/>
                <a:cs typeface="Tahoma" panose="020B0604030504040204" pitchFamily="34" charset="0"/>
              </a:rPr>
              <a:t>Per quanto riguarda le e-mail, vale lo stesso, cerca online le diverse app e il tipo di sicurezza che offrono.</a:t>
            </a:r>
          </a:p>
          <a:p>
            <a:pPr indent="-635" algn="just">
              <a:spcAft>
                <a:spcPts val="1000"/>
              </a:spcAft>
            </a:pPr>
            <a:r>
              <a:rPr lang="it-IT" sz="1800" b="1" dirty="0">
                <a:effectLst/>
                <a:latin typeface="Tahoma" panose="020B0604030504040204" pitchFamily="34" charset="0"/>
                <a:ea typeface="Tahoma" panose="020B0604030504040204" pitchFamily="34" charset="0"/>
                <a:cs typeface="Tahoma" panose="020B0604030504040204" pitchFamily="34" charset="0"/>
              </a:rPr>
              <a:t>10. Usa password forti</a:t>
            </a:r>
            <a:endParaRPr lang="it-IT" sz="1800" dirty="0">
              <a:effectLst/>
              <a:latin typeface="Tahoma" panose="020B0604030504040204" pitchFamily="34" charset="0"/>
              <a:ea typeface="Tahoma" panose="020B0604030504040204" pitchFamily="34" charset="0"/>
              <a:cs typeface="Tahoma" panose="020B0604030504040204" pitchFamily="34" charset="0"/>
            </a:endParaRPr>
          </a:p>
          <a:p>
            <a:pPr indent="-635" algn="just">
              <a:spcAft>
                <a:spcPts val="1000"/>
              </a:spcAft>
            </a:pPr>
            <a:r>
              <a:rPr lang="it-IT" sz="1800" dirty="0">
                <a:effectLst/>
                <a:latin typeface="Tahoma" panose="020B0604030504040204" pitchFamily="34" charset="0"/>
                <a:ea typeface="Tahoma" panose="020B0604030504040204" pitchFamily="34" charset="0"/>
                <a:cs typeface="Tahoma" panose="020B0604030504040204" pitchFamily="34" charset="0"/>
              </a:rPr>
              <a:t>Avere password potenti per i tuoi account è estremamente importante, ma trovarne una davvero buona è più facile a dirsi che a farsi.</a:t>
            </a:r>
          </a:p>
          <a:p>
            <a:pPr indent="-635" algn="just">
              <a:spcAft>
                <a:spcPts val="1000"/>
              </a:spcAft>
            </a:pPr>
            <a:r>
              <a:rPr lang="it-IT" sz="1800" dirty="0">
                <a:effectLst/>
                <a:latin typeface="Tahoma" panose="020B0604030504040204" pitchFamily="34" charset="0"/>
                <a:ea typeface="Tahoma" panose="020B0604030504040204" pitchFamily="34" charset="0"/>
                <a:cs typeface="Tahoma" panose="020B0604030504040204" pitchFamily="34" charset="0"/>
              </a:rPr>
              <a:t>Se hai bisogno di aiuto, ecco le idee principali:</a:t>
            </a:r>
          </a:p>
          <a:p>
            <a:pPr indent="-635" algn="just">
              <a:spcAft>
                <a:spcPts val="1000"/>
              </a:spcAft>
            </a:pPr>
            <a:r>
              <a:rPr lang="it-IT" sz="1800" dirty="0">
                <a:effectLst/>
                <a:latin typeface="Tahoma" panose="020B0604030504040204" pitchFamily="34" charset="0"/>
                <a:ea typeface="Tahoma" panose="020B0604030504040204" pitchFamily="34" charset="0"/>
                <a:cs typeface="Tahoma" panose="020B0604030504040204" pitchFamily="34" charset="0"/>
              </a:rPr>
              <a:t>1.	Usa spazi se possibile.</a:t>
            </a:r>
          </a:p>
          <a:p>
            <a:pPr indent="-635" algn="just">
              <a:spcAft>
                <a:spcPts val="1000"/>
              </a:spcAft>
            </a:pPr>
            <a:r>
              <a:rPr lang="it-IT" sz="1800" dirty="0">
                <a:effectLst/>
                <a:latin typeface="Tahoma" panose="020B0604030504040204" pitchFamily="34" charset="0"/>
                <a:ea typeface="Tahoma" panose="020B0604030504040204" pitchFamily="34" charset="0"/>
                <a:cs typeface="Tahoma" panose="020B0604030504040204" pitchFamily="34" charset="0"/>
              </a:rPr>
              <a:t>2.	Usare solo password lunghe. Non limitatevi a una sola parola.</a:t>
            </a:r>
          </a:p>
          <a:p>
            <a:pPr indent="-635" algn="just">
              <a:spcAft>
                <a:spcPts val="1000"/>
              </a:spcAft>
            </a:pPr>
            <a:r>
              <a:rPr lang="it-IT" sz="1800" dirty="0">
                <a:effectLst/>
                <a:latin typeface="Tahoma" panose="020B0604030504040204" pitchFamily="34" charset="0"/>
                <a:ea typeface="Tahoma" panose="020B0604030504040204" pitchFamily="34" charset="0"/>
                <a:cs typeface="Tahoma" panose="020B0604030504040204" pitchFamily="34" charset="0"/>
              </a:rPr>
              <a:t>3.	Non usare parole del dizionario come password.</a:t>
            </a:r>
          </a:p>
          <a:p>
            <a:pPr indent="-635" algn="just">
              <a:spcAft>
                <a:spcPts val="1000"/>
              </a:spcAft>
            </a:pPr>
            <a:r>
              <a:rPr lang="it-IT" sz="1800" dirty="0">
                <a:effectLst/>
                <a:latin typeface="Tahoma" panose="020B0604030504040204" pitchFamily="34" charset="0"/>
                <a:ea typeface="Tahoma" panose="020B0604030504040204" pitchFamily="34" charset="0"/>
                <a:cs typeface="Tahoma" panose="020B0604030504040204" pitchFamily="34" charset="0"/>
              </a:rPr>
              <a:t>4.	Usa sia lettere maiuscole che minuscole, e mischiale a caso.</a:t>
            </a:r>
          </a:p>
          <a:p>
            <a:pPr indent="-635" algn="just">
              <a:spcAft>
                <a:spcPts val="1000"/>
              </a:spcAft>
            </a:pPr>
            <a:r>
              <a:rPr lang="it-IT" sz="1800" dirty="0">
                <a:effectLst/>
                <a:latin typeface="Tahoma" panose="020B0604030504040204" pitchFamily="34" charset="0"/>
                <a:ea typeface="Tahoma" panose="020B0604030504040204" pitchFamily="34" charset="0"/>
                <a:cs typeface="Tahoma" panose="020B0604030504040204" pitchFamily="34" charset="0"/>
              </a:rPr>
              <a:t>5.	Usa simboli (come $, %, o *) </a:t>
            </a:r>
          </a:p>
          <a:p>
            <a:pPr indent="-635" algn="just">
              <a:spcAft>
                <a:spcPts val="1000"/>
              </a:spcAft>
            </a:pPr>
            <a:r>
              <a:rPr lang="it-IT" sz="1800" dirty="0">
                <a:effectLst/>
                <a:latin typeface="Tahoma" panose="020B0604030504040204" pitchFamily="34" charset="0"/>
                <a:ea typeface="Tahoma" panose="020B0604030504040204" pitchFamily="34" charset="0"/>
                <a:cs typeface="Tahoma" panose="020B0604030504040204" pitchFamily="34" charset="0"/>
              </a:rPr>
              <a:t>6.	Includi numeri </a:t>
            </a:r>
          </a:p>
          <a:p>
            <a:pPr indent="-635" algn="just">
              <a:spcAft>
                <a:spcPts val="1000"/>
              </a:spcAft>
            </a:pPr>
            <a:r>
              <a:rPr lang="it-IT" sz="1800" dirty="0">
                <a:effectLst/>
                <a:latin typeface="Tahoma" panose="020B0604030504040204" pitchFamily="34" charset="0"/>
                <a:ea typeface="Tahoma" panose="020B0604030504040204" pitchFamily="34" charset="0"/>
                <a:cs typeface="Tahoma" panose="020B0604030504040204" pitchFamily="34" charset="0"/>
              </a:rPr>
              <a:t>7.	Prova a rendere la tua password una frase intera.</a:t>
            </a:r>
          </a:p>
          <a:p>
            <a:pPr indent="-635" algn="just">
              <a:spcAft>
                <a:spcPts val="1000"/>
              </a:spcAft>
            </a:pPr>
            <a:r>
              <a:rPr lang="it-IT" sz="1800" dirty="0">
                <a:effectLst/>
                <a:latin typeface="Tahoma" panose="020B0604030504040204" pitchFamily="34" charset="0"/>
                <a:ea typeface="Tahoma" panose="020B0604030504040204" pitchFamily="34" charset="0"/>
                <a:cs typeface="Tahoma" panose="020B0604030504040204" pitchFamily="34" charset="0"/>
              </a:rPr>
              <a:t>8.	Inverti alcune parole che usi nella password (invece di "sedia" usa "</a:t>
            </a:r>
            <a:r>
              <a:rPr lang="it-IT" sz="1800" dirty="0" err="1">
                <a:effectLst/>
                <a:latin typeface="Tahoma" panose="020B0604030504040204" pitchFamily="34" charset="0"/>
                <a:ea typeface="Tahoma" panose="020B0604030504040204" pitchFamily="34" charset="0"/>
                <a:cs typeface="Tahoma" panose="020B0604030504040204" pitchFamily="34" charset="0"/>
              </a:rPr>
              <a:t>resadi</a:t>
            </a:r>
            <a:r>
              <a:rPr lang="it-IT" sz="1800" dirty="0">
                <a:effectLst/>
                <a:latin typeface="Tahoma" panose="020B0604030504040204" pitchFamily="34" charset="0"/>
                <a:ea typeface="Tahoma" panose="020B0604030504040204" pitchFamily="34" charset="0"/>
                <a:cs typeface="Tahoma" panose="020B0604030504040204" pitchFamily="34" charset="0"/>
              </a:rPr>
              <a:t>").</a:t>
            </a:r>
          </a:p>
          <a:p>
            <a:r>
              <a:rPr lang="it-IT" sz="1800" dirty="0">
                <a:effectLst/>
                <a:latin typeface="Tahoma" panose="020B0604030504040204" pitchFamily="34" charset="0"/>
                <a:ea typeface="Tahoma" panose="020B0604030504040204" pitchFamily="34" charset="0"/>
                <a:cs typeface="Tahoma" panose="020B0604030504040204" pitchFamily="34" charset="0"/>
              </a:rPr>
              <a:t>9.	Inoltre, cerca di non usare la stessa password per tutti i tuoi account. È meglio usare password diverse, o almeno variazioni della tua password principale</a:t>
            </a:r>
          </a:p>
        </p:txBody>
      </p:sp>
      <p:sp>
        <p:nvSpPr>
          <p:cNvPr id="9"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41406"/>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10"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611031"/>
            <a:ext cx="866849" cy="576706"/>
          </a:xfrm>
          <a:prstGeom prst="rect">
            <a:avLst/>
          </a:prstGeom>
        </p:spPr>
      </p:pic>
      <p:pic>
        <p:nvPicPr>
          <p:cNvPr id="11" name="Immagin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92272"/>
            <a:ext cx="1453337" cy="495465"/>
          </a:xfrm>
          <a:prstGeom prst="rect">
            <a:avLst/>
          </a:prstGeom>
          <a:noFill/>
        </p:spPr>
      </p:pic>
      <p:sp>
        <p:nvSpPr>
          <p:cNvPr id="12" name="CasellaDiTesto 22"/>
          <p:cNvSpPr txBox="1"/>
          <p:nvPr/>
        </p:nvSpPr>
        <p:spPr>
          <a:xfrm>
            <a:off x="10181331" y="9541406"/>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7405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09651" y="2674719"/>
            <a:ext cx="16367124" cy="5547160"/>
          </a:xfrm>
          <a:prstGeom prst="rect">
            <a:avLst/>
          </a:prstGeom>
        </p:spPr>
        <p:txBody>
          <a:bodyPr vert="horz" wrap="square" lIns="0" tIns="12065" rIns="0" bIns="0" rtlCol="0">
            <a:spAutoFit/>
          </a:bodyPr>
          <a:lstStyle/>
          <a:p>
            <a:pPr indent="-635" algn="just">
              <a:lnSpc>
                <a:spcPct val="115000"/>
              </a:lnSpc>
              <a:spcAft>
                <a:spcPts val="1000"/>
              </a:spcAft>
            </a:pPr>
            <a:r>
              <a:rPr lang="it-IT" sz="2200" dirty="0">
                <a:effectLst/>
                <a:latin typeface="Tahoma" panose="020B0604030504040204" pitchFamily="34" charset="0"/>
                <a:ea typeface="Tahoma" panose="020B0604030504040204" pitchFamily="34" charset="0"/>
                <a:cs typeface="Tahoma" panose="020B0604030504040204" pitchFamily="34" charset="0"/>
              </a:rPr>
              <a:t>Grazie a internet, ci sono diversi modi per i consumatori di ottenere biglietti per un prossimo evento. Il lato negativo è che ci sono anche molte trappole che i consumatori devono evitare. Cliccare sul link sbagliato o fidarsi del sito web sbagliato potrebbe portare a un biglietto falso e alla perdita di fondi. </a:t>
            </a:r>
          </a:p>
          <a:p>
            <a:pPr indent="-635" algn="just">
              <a:lnSpc>
                <a:spcPct val="115000"/>
              </a:lnSpc>
              <a:spcAft>
                <a:spcPts val="1000"/>
              </a:spcAft>
            </a:pPr>
            <a:r>
              <a:rPr lang="it-IT" sz="2200" dirty="0">
                <a:effectLst/>
                <a:latin typeface="Tahoma" panose="020B0604030504040204" pitchFamily="34" charset="0"/>
                <a:ea typeface="Tahoma" panose="020B0604030504040204" pitchFamily="34" charset="0"/>
                <a:cs typeface="Tahoma" panose="020B0604030504040204" pitchFamily="34" charset="0"/>
              </a:rPr>
              <a:t>Ecco alcuni consigli su come essere sicuri online, con un esempio specifico di acquisto di biglietti online per un evento culturale:</a:t>
            </a:r>
          </a:p>
          <a:p>
            <a:pPr indent="-635" algn="just">
              <a:lnSpc>
                <a:spcPct val="115000"/>
              </a:lnSpc>
              <a:spcAft>
                <a:spcPts val="1000"/>
              </a:spcAft>
            </a:pPr>
            <a:r>
              <a:rPr lang="it-IT" sz="2200" dirty="0">
                <a:effectLst/>
                <a:latin typeface="Tahoma" panose="020B0604030504040204" pitchFamily="34" charset="0"/>
                <a:ea typeface="Tahoma" panose="020B0604030504040204" pitchFamily="34" charset="0"/>
                <a:cs typeface="Tahoma" panose="020B0604030504040204" pitchFamily="34" charset="0"/>
              </a:rPr>
              <a:t>- </a:t>
            </a:r>
            <a:r>
              <a:rPr lang="it-IT" sz="2200" b="1" dirty="0">
                <a:effectLst/>
                <a:latin typeface="Tahoma" panose="020B0604030504040204" pitchFamily="34" charset="0"/>
                <a:ea typeface="Tahoma" panose="020B0604030504040204" pitchFamily="34" charset="0"/>
                <a:cs typeface="Tahoma" panose="020B0604030504040204" pitchFamily="34" charset="0"/>
              </a:rPr>
              <a:t>Acquista direttamente sul luogo dell'evento, quando possibile</a:t>
            </a:r>
            <a:r>
              <a:rPr lang="it-IT" sz="2200" dirty="0">
                <a:effectLst/>
                <a:latin typeface="Tahoma" panose="020B0604030504040204" pitchFamily="34" charset="0"/>
                <a:ea typeface="Tahoma" panose="020B0604030504040204" pitchFamily="34" charset="0"/>
                <a:cs typeface="Tahoma" panose="020B0604030504040204" pitchFamily="34" charset="0"/>
              </a:rPr>
              <a:t>. Molti venditori ufficiali di biglietti offrono ora anche opzioni di vendita secondaria. Non cliccare da e-mail o annunci online; un trucco comune per la truffa dei biglietti è quello di creare un indirizzo web che sia simile a quello di una società nota. </a:t>
            </a:r>
          </a:p>
          <a:p>
            <a:pPr indent="-635" algn="just">
              <a:lnSpc>
                <a:spcPct val="115000"/>
              </a:lnSpc>
              <a:spcAft>
                <a:spcPts val="1000"/>
              </a:spcAft>
            </a:pPr>
            <a:r>
              <a:rPr lang="it-IT" sz="2200" dirty="0">
                <a:effectLst/>
                <a:latin typeface="Tahoma" panose="020B0604030504040204" pitchFamily="34" charset="0"/>
                <a:ea typeface="Tahoma" panose="020B0604030504040204" pitchFamily="34" charset="0"/>
                <a:cs typeface="Tahoma" panose="020B0604030504040204" pitchFamily="34" charset="0"/>
              </a:rPr>
              <a:t>- </a:t>
            </a:r>
            <a:r>
              <a:rPr lang="it-IT" sz="2200" b="1" dirty="0">
                <a:effectLst/>
                <a:latin typeface="Tahoma" panose="020B0604030504040204" pitchFamily="34" charset="0"/>
                <a:ea typeface="Tahoma" panose="020B0604030504040204" pitchFamily="34" charset="0"/>
                <a:cs typeface="Tahoma" panose="020B0604030504040204" pitchFamily="34" charset="0"/>
              </a:rPr>
              <a:t>Considera la tua fonte</a:t>
            </a:r>
            <a:r>
              <a:rPr lang="it-IT" sz="2200" dirty="0">
                <a:effectLst/>
                <a:latin typeface="Tahoma" panose="020B0604030504040204" pitchFamily="34" charset="0"/>
                <a:ea typeface="Tahoma" panose="020B0604030504040204" pitchFamily="34" charset="0"/>
                <a:cs typeface="Tahoma" panose="020B0604030504040204" pitchFamily="34" charset="0"/>
              </a:rPr>
              <a:t>. Conosci la differenza tra un broker di biglietti professionale (un rivenditore legittimo e accreditato), un bagarino (un venditore di biglietti non regolamentato e senza licenza) e un truffatore che vende biglietti fasulli. </a:t>
            </a:r>
          </a:p>
          <a:p>
            <a:pPr indent="-635" algn="just">
              <a:lnSpc>
                <a:spcPct val="115000"/>
              </a:lnSpc>
              <a:spcAft>
                <a:spcPts val="1000"/>
              </a:spcAft>
            </a:pPr>
            <a:r>
              <a:rPr lang="it-IT" sz="2200" dirty="0">
                <a:effectLst/>
                <a:latin typeface="Tahoma" panose="020B0604030504040204" pitchFamily="34" charset="0"/>
                <a:ea typeface="Tahoma" panose="020B0604030504040204" pitchFamily="34" charset="0"/>
                <a:cs typeface="Tahoma" panose="020B0604030504040204" pitchFamily="34" charset="0"/>
              </a:rPr>
              <a:t>- </a:t>
            </a:r>
            <a:r>
              <a:rPr lang="it-IT" sz="2200" b="1" dirty="0">
                <a:effectLst/>
                <a:latin typeface="Tahoma" panose="020B0604030504040204" pitchFamily="34" charset="0"/>
                <a:ea typeface="Tahoma" panose="020B0604030504040204" pitchFamily="34" charset="0"/>
                <a:cs typeface="Tahoma" panose="020B0604030504040204" pitchFamily="34" charset="0"/>
              </a:rPr>
              <a:t>Studia la politica di rimborso.</a:t>
            </a:r>
            <a:r>
              <a:rPr lang="it-IT" sz="2200" dirty="0">
                <a:effectLst/>
                <a:latin typeface="Tahoma" panose="020B0604030504040204" pitchFamily="34" charset="0"/>
                <a:ea typeface="Tahoma" panose="020B0604030504040204" pitchFamily="34" charset="0"/>
                <a:cs typeface="Tahoma" panose="020B0604030504040204" pitchFamily="34" charset="0"/>
              </a:rPr>
              <a:t> Dovresti acquistare biglietti solo da un rivenditore di biglietti che fornisce dettagli chiari sui termini della transazione. I venditori dovrebbero rivelare all'acquirente, prima dell'acquisto, la posizione dei posti rappresentati dai biglietti, a voce o con riferimento ad una tabella dei posti; e, se i biglietti non sono disponibili per un accesso immediato all'acquirente, rivelare quando i biglietti saranno spediti o disponibili per il ritiro. </a:t>
            </a: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object 3"/>
          <p:cNvSpPr txBox="1"/>
          <p:nvPr/>
        </p:nvSpPr>
        <p:spPr>
          <a:xfrm>
            <a:off x="1016000" y="972671"/>
            <a:ext cx="12928600" cy="1243289"/>
          </a:xfrm>
          <a:prstGeom prst="rect">
            <a:avLst/>
          </a:prstGeom>
        </p:spPr>
        <p:txBody>
          <a:bodyPr vert="horz" wrap="square" lIns="0" tIns="12065" rIns="0" bIns="0" rtlCol="0">
            <a:spAutoFit/>
          </a:bodyPr>
          <a:lstStyle/>
          <a:p>
            <a:pPr>
              <a:defRPr/>
            </a:pPr>
            <a:r>
              <a:rPr lang="en-US" sz="4000" b="1" spc="-85" dirty="0">
                <a:solidFill>
                  <a:srgbClr val="343433"/>
                </a:solidFill>
                <a:latin typeface="Tahoma"/>
                <a:cs typeface="Tahoma"/>
              </a:rPr>
              <a:t>4.2 </a:t>
            </a:r>
            <a:r>
              <a:rPr lang="en-US" sz="4000" b="1" spc="-85" dirty="0" err="1">
                <a:solidFill>
                  <a:srgbClr val="343433"/>
                </a:solidFill>
                <a:latin typeface="Tahoma"/>
                <a:cs typeface="Tahoma"/>
              </a:rPr>
              <a:t>Consigli</a:t>
            </a:r>
            <a:r>
              <a:rPr lang="en-US" sz="4000" b="1" spc="-85" dirty="0">
                <a:solidFill>
                  <a:srgbClr val="343433"/>
                </a:solidFill>
                <a:latin typeface="Tahoma"/>
                <a:cs typeface="Tahoma"/>
              </a:rPr>
              <a:t> per la </a:t>
            </a:r>
            <a:r>
              <a:rPr lang="en-US" sz="4000" b="1" spc="-85" dirty="0" err="1">
                <a:solidFill>
                  <a:srgbClr val="343433"/>
                </a:solidFill>
                <a:latin typeface="Tahoma"/>
                <a:cs typeface="Tahoma"/>
              </a:rPr>
              <a:t>sicurezza</a:t>
            </a:r>
            <a:r>
              <a:rPr lang="en-US" sz="4000" b="1" spc="-85" dirty="0">
                <a:solidFill>
                  <a:srgbClr val="343433"/>
                </a:solidFill>
                <a:latin typeface="Tahoma"/>
                <a:cs typeface="Tahoma"/>
              </a:rPr>
              <a:t> online in un </a:t>
            </a:r>
            <a:r>
              <a:rPr lang="en-US" sz="4000" b="1" spc="-85" dirty="0" err="1">
                <a:solidFill>
                  <a:srgbClr val="343433"/>
                </a:solidFill>
                <a:latin typeface="Tahoma"/>
                <a:cs typeface="Tahoma"/>
              </a:rPr>
              <a:t>contesto</a:t>
            </a:r>
            <a:r>
              <a:rPr lang="en-US" sz="4000" b="1" spc="-85" dirty="0">
                <a:solidFill>
                  <a:srgbClr val="343433"/>
                </a:solidFill>
                <a:latin typeface="Tahoma"/>
                <a:cs typeface="Tahoma"/>
              </a:rPr>
              <a:t> </a:t>
            </a:r>
            <a:r>
              <a:rPr lang="en-US" sz="4000" b="1" spc="-85" dirty="0" err="1">
                <a:solidFill>
                  <a:srgbClr val="343433"/>
                </a:solidFill>
                <a:latin typeface="Tahoma"/>
                <a:cs typeface="Tahoma"/>
              </a:rPr>
              <a:t>culturale</a:t>
            </a:r>
            <a:endParaRPr lang="en-US" sz="4000" b="1" spc="-85" dirty="0">
              <a:solidFill>
                <a:srgbClr val="343433"/>
              </a:solidFill>
              <a:latin typeface="Tahoma"/>
              <a:cs typeface="Tahoma"/>
            </a:endParaRPr>
          </a:p>
        </p:txBody>
      </p:sp>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41406"/>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611031"/>
            <a:ext cx="866849" cy="576706"/>
          </a:xfrm>
          <a:prstGeom prst="rect">
            <a:avLst/>
          </a:prstGeom>
        </p:spPr>
      </p:pic>
      <p:pic>
        <p:nvPicPr>
          <p:cNvPr id="10" name="Immagin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92272"/>
            <a:ext cx="1453337" cy="495465"/>
          </a:xfrm>
          <a:prstGeom prst="rect">
            <a:avLst/>
          </a:prstGeom>
          <a:noFill/>
        </p:spPr>
      </p:pic>
      <p:sp>
        <p:nvSpPr>
          <p:cNvPr id="11" name="CasellaDiTesto 22"/>
          <p:cNvSpPr txBox="1"/>
          <p:nvPr/>
        </p:nvSpPr>
        <p:spPr>
          <a:xfrm>
            <a:off x="10181331" y="9541406"/>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269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5544800" y="266700"/>
            <a:ext cx="1838324" cy="106679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1712" y="3238499"/>
            <a:ext cx="6751412" cy="4724401"/>
          </a:xfrm>
          <a:prstGeom prst="rect">
            <a:avLst/>
          </a:prstGeom>
        </p:spPr>
      </p:pic>
      <p:sp>
        <p:nvSpPr>
          <p:cNvPr id="8" name="object 3"/>
          <p:cNvSpPr txBox="1"/>
          <p:nvPr/>
        </p:nvSpPr>
        <p:spPr>
          <a:xfrm>
            <a:off x="1016000" y="972671"/>
            <a:ext cx="11938000" cy="1243289"/>
          </a:xfrm>
          <a:prstGeom prst="rect">
            <a:avLst/>
          </a:prstGeom>
        </p:spPr>
        <p:txBody>
          <a:bodyPr vert="horz" wrap="square" lIns="0" tIns="12065" rIns="0" bIns="0" rtlCol="0">
            <a:spAutoFit/>
          </a:bodyPr>
          <a:lstStyle/>
          <a:p>
            <a:pPr>
              <a:defRPr/>
            </a:pPr>
            <a:r>
              <a:rPr lang="en-US" sz="4000" b="1" spc="-85" dirty="0">
                <a:solidFill>
                  <a:srgbClr val="343433"/>
                </a:solidFill>
                <a:latin typeface="Tahoma"/>
                <a:cs typeface="Tahoma"/>
              </a:rPr>
              <a:t>4.2 </a:t>
            </a:r>
            <a:r>
              <a:rPr lang="en-US" sz="4000" b="1" spc="-85" dirty="0" err="1">
                <a:solidFill>
                  <a:srgbClr val="343433"/>
                </a:solidFill>
                <a:latin typeface="Tahoma"/>
                <a:cs typeface="Tahoma"/>
              </a:rPr>
              <a:t>Consigli</a:t>
            </a:r>
            <a:r>
              <a:rPr lang="en-US" sz="4000" b="1" spc="-85" dirty="0">
                <a:solidFill>
                  <a:srgbClr val="343433"/>
                </a:solidFill>
                <a:latin typeface="Tahoma"/>
                <a:cs typeface="Tahoma"/>
              </a:rPr>
              <a:t> per la </a:t>
            </a:r>
            <a:r>
              <a:rPr lang="en-US" sz="4000" b="1" spc="-85" dirty="0" err="1">
                <a:solidFill>
                  <a:srgbClr val="343433"/>
                </a:solidFill>
                <a:latin typeface="Tahoma"/>
                <a:cs typeface="Tahoma"/>
              </a:rPr>
              <a:t>sicurezza</a:t>
            </a:r>
            <a:r>
              <a:rPr lang="en-US" sz="4000" b="1" spc="-85" dirty="0">
                <a:solidFill>
                  <a:srgbClr val="343433"/>
                </a:solidFill>
                <a:latin typeface="Tahoma"/>
                <a:cs typeface="Tahoma"/>
              </a:rPr>
              <a:t> online in un </a:t>
            </a:r>
            <a:r>
              <a:rPr lang="en-US" sz="4000" b="1" spc="-85" dirty="0" err="1">
                <a:solidFill>
                  <a:srgbClr val="343433"/>
                </a:solidFill>
                <a:latin typeface="Tahoma"/>
                <a:cs typeface="Tahoma"/>
              </a:rPr>
              <a:t>contesto</a:t>
            </a:r>
            <a:r>
              <a:rPr lang="en-US" sz="4000" b="1" spc="-85" dirty="0">
                <a:solidFill>
                  <a:srgbClr val="343433"/>
                </a:solidFill>
                <a:latin typeface="Tahoma"/>
                <a:cs typeface="Tahoma"/>
              </a:rPr>
              <a:t> </a:t>
            </a:r>
            <a:r>
              <a:rPr lang="en-US" sz="4000" b="1" spc="-85" dirty="0" err="1">
                <a:solidFill>
                  <a:srgbClr val="343433"/>
                </a:solidFill>
                <a:latin typeface="Tahoma"/>
                <a:cs typeface="Tahoma"/>
              </a:rPr>
              <a:t>culturale</a:t>
            </a:r>
            <a:endParaRPr lang="en-US" sz="4000" b="1" spc="-85" dirty="0">
              <a:solidFill>
                <a:srgbClr val="343433"/>
              </a:solidFill>
              <a:latin typeface="Tahoma"/>
              <a:cs typeface="Tahoma"/>
            </a:endParaRPr>
          </a:p>
        </p:txBody>
      </p:sp>
      <p:sp>
        <p:nvSpPr>
          <p:cNvPr id="17" name="CasellaDiTesto 16">
            <a:extLst>
              <a:ext uri="{FF2B5EF4-FFF2-40B4-BE49-F238E27FC236}">
                <a16:creationId xmlns:a16="http://schemas.microsoft.com/office/drawing/2014/main" xmlns="" id="{9FFE4462-A737-4277-AEA1-02C44F8DF314}"/>
              </a:ext>
            </a:extLst>
          </p:cNvPr>
          <p:cNvSpPr txBox="1"/>
          <p:nvPr/>
        </p:nvSpPr>
        <p:spPr>
          <a:xfrm>
            <a:off x="425386" y="2883224"/>
            <a:ext cx="9144000" cy="5370829"/>
          </a:xfrm>
          <a:prstGeom prst="rect">
            <a:avLst/>
          </a:prstGeom>
          <a:noFill/>
        </p:spPr>
        <p:txBody>
          <a:bodyPr wrap="square">
            <a:spAutoFit/>
          </a:bodyPr>
          <a:lstStyle/>
          <a:p>
            <a:pPr indent="-635" algn="just">
              <a:lnSpc>
                <a:spcPct val="115000"/>
              </a:lnSpc>
              <a:spcAft>
                <a:spcPts val="1000"/>
              </a:spcAft>
            </a:pPr>
            <a:r>
              <a:rPr lang="it-IT" sz="2200" dirty="0">
                <a:effectLst/>
                <a:latin typeface="Tahoma" panose="020B0604030504040204" pitchFamily="34" charset="0"/>
                <a:ea typeface="Tahoma" panose="020B0604030504040204" pitchFamily="34" charset="0"/>
                <a:cs typeface="Tahoma" panose="020B0604030504040204" pitchFamily="34" charset="0"/>
              </a:rPr>
              <a:t>- </a:t>
            </a:r>
            <a:r>
              <a:rPr lang="it-IT" sz="2200" b="1" dirty="0">
                <a:effectLst/>
                <a:latin typeface="Tahoma" panose="020B0604030504040204" pitchFamily="34" charset="0"/>
                <a:ea typeface="Tahoma" panose="020B0604030504040204" pitchFamily="34" charset="0"/>
                <a:cs typeface="Tahoma" panose="020B0604030504040204" pitchFamily="34" charset="0"/>
              </a:rPr>
              <a:t>Usa metodi di pagamento che hanno una protezione</a:t>
            </a:r>
            <a:r>
              <a:rPr lang="it-IT" sz="2200" dirty="0">
                <a:effectLst/>
                <a:latin typeface="Tahoma" panose="020B0604030504040204" pitchFamily="34" charset="0"/>
                <a:ea typeface="Tahoma" panose="020B0604030504040204" pitchFamily="34" charset="0"/>
                <a:cs typeface="Tahoma" panose="020B0604030504040204" pitchFamily="34" charset="0"/>
              </a:rPr>
              <a:t>. Usa sempre una carta di credito, in modo da avere qualche ricorso se i biglietti non sono come promesso. Le carte di debito, il bonifico bancario o le transazioni in contanti sono rischiose; se i biglietti sono fraudolenti, molto probabilmente non sarai in grado di recuperare i tuoi soldi. </a:t>
            </a:r>
          </a:p>
          <a:p>
            <a:pPr indent="-635" algn="just">
              <a:lnSpc>
                <a:spcPct val="115000"/>
              </a:lnSpc>
              <a:spcAft>
                <a:spcPts val="1000"/>
              </a:spcAft>
            </a:pPr>
            <a:r>
              <a:rPr lang="it-IT" sz="2200" dirty="0">
                <a:effectLst/>
                <a:latin typeface="Tahoma" panose="020B0604030504040204" pitchFamily="34" charset="0"/>
                <a:ea typeface="Tahoma" panose="020B0604030504040204" pitchFamily="34" charset="0"/>
                <a:cs typeface="Tahoma" panose="020B0604030504040204" pitchFamily="34" charset="0"/>
              </a:rPr>
              <a:t>- </a:t>
            </a:r>
            <a:r>
              <a:rPr lang="it-IT" sz="2200" b="1" dirty="0">
                <a:effectLst/>
                <a:latin typeface="Tahoma" panose="020B0604030504040204" pitchFamily="34" charset="0"/>
                <a:ea typeface="Tahoma" panose="020B0604030504040204" pitchFamily="34" charset="0"/>
                <a:cs typeface="Tahoma" panose="020B0604030504040204" pitchFamily="34" charset="0"/>
              </a:rPr>
              <a:t>Diffida delle pubblicità</a:t>
            </a:r>
            <a:r>
              <a:rPr lang="it-IT" sz="2200" dirty="0">
                <a:effectLst/>
                <a:latin typeface="Tahoma" panose="020B0604030504040204" pitchFamily="34" charset="0"/>
                <a:ea typeface="Tahoma" panose="020B0604030504040204" pitchFamily="34" charset="0"/>
                <a:cs typeface="Tahoma" panose="020B0604030504040204" pitchFamily="34" charset="0"/>
              </a:rPr>
              <a:t>. Quando cerchi sul web i biglietti online, spesso appaiono annunci di biglietti economici. Usa il buon senso; alcuni di questi annunci saranno truffe di biglietti, specialmente se i prezzi sono bassi. </a:t>
            </a:r>
          </a:p>
          <a:p>
            <a:pPr indent="-635" algn="just">
              <a:lnSpc>
                <a:spcPct val="115000"/>
              </a:lnSpc>
              <a:spcAft>
                <a:spcPts val="1000"/>
              </a:spcAft>
            </a:pPr>
            <a:r>
              <a:rPr lang="it-IT" sz="2200" dirty="0">
                <a:effectLst/>
                <a:latin typeface="Tahoma" panose="020B0604030504040204" pitchFamily="34" charset="0"/>
                <a:ea typeface="Tahoma" panose="020B0604030504040204" pitchFamily="34" charset="0"/>
                <a:cs typeface="Tahoma" panose="020B0604030504040204" pitchFamily="34" charset="0"/>
              </a:rPr>
              <a:t>- </a:t>
            </a:r>
            <a:r>
              <a:rPr lang="it-IT" sz="2200" b="1" dirty="0">
                <a:effectLst/>
                <a:latin typeface="Tahoma" panose="020B0604030504040204" pitchFamily="34" charset="0"/>
                <a:ea typeface="Tahoma" panose="020B0604030504040204" pitchFamily="34" charset="0"/>
                <a:cs typeface="Tahoma" panose="020B0604030504040204" pitchFamily="34" charset="0"/>
              </a:rPr>
              <a:t>Se non sei sicuro, verifica i biglietti</a:t>
            </a:r>
            <a:r>
              <a:rPr lang="it-IT" sz="2200" dirty="0">
                <a:effectLst/>
                <a:latin typeface="Tahoma" panose="020B0604030504040204" pitchFamily="34" charset="0"/>
                <a:ea typeface="Tahoma" panose="020B0604030504040204" pitchFamily="34" charset="0"/>
                <a:cs typeface="Tahoma" panose="020B0604030504040204" pitchFamily="34" charset="0"/>
              </a:rPr>
              <a:t>. Fai una visita all'arena dove si terrà l'evento. Presenta il tuo biglietto al servizio clienti e loro potranno verificare se il tuo biglietto è legittimo e mostrarti come capire se un biglietto è falso. </a:t>
            </a:r>
          </a:p>
        </p:txBody>
      </p:sp>
      <p:sp>
        <p:nvSpPr>
          <p:cNvPr id="9"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41406"/>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10"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611031"/>
            <a:ext cx="866849" cy="576706"/>
          </a:xfrm>
          <a:prstGeom prst="rect">
            <a:avLst/>
          </a:prstGeom>
        </p:spPr>
      </p:pic>
      <p:pic>
        <p:nvPicPr>
          <p:cNvPr id="11" name="Immagin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92272"/>
            <a:ext cx="1453337" cy="495465"/>
          </a:xfrm>
          <a:prstGeom prst="rect">
            <a:avLst/>
          </a:prstGeom>
          <a:noFill/>
        </p:spPr>
      </p:pic>
      <p:sp>
        <p:nvSpPr>
          <p:cNvPr id="12" name="CasellaDiTesto 22"/>
          <p:cNvSpPr txBox="1"/>
          <p:nvPr/>
        </p:nvSpPr>
        <p:spPr>
          <a:xfrm>
            <a:off x="10181331" y="9541406"/>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514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6000" y="2734122"/>
            <a:ext cx="12090400" cy="874598"/>
          </a:xfrm>
          <a:prstGeom prst="rect">
            <a:avLst/>
          </a:prstGeom>
        </p:spPr>
        <p:txBody>
          <a:bodyPr vert="horz" wrap="square" lIns="0" tIns="12700" rIns="0" bIns="0" rtlCol="0">
            <a:spAutoFit/>
          </a:bodyPr>
          <a:lstStyle/>
          <a:p>
            <a:pPr algn="just"/>
            <a:r>
              <a:rPr lang="en-GB" sz="2800" b="1" dirty="0" err="1">
                <a:effectLst/>
                <a:latin typeface="Tahoma" panose="020B0604030504040204" pitchFamily="34" charset="0"/>
                <a:ea typeface="Tahoma" panose="020B0604030504040204" pitchFamily="34" charset="0"/>
                <a:cs typeface="Tahoma" panose="020B0604030504040204" pitchFamily="34" charset="0"/>
              </a:rPr>
              <a:t>Alla</a:t>
            </a:r>
            <a:r>
              <a:rPr lang="en-GB" sz="2800" b="1" dirty="0">
                <a:effectLst/>
                <a:latin typeface="Tahoma" panose="020B0604030504040204" pitchFamily="34" charset="0"/>
                <a:ea typeface="Tahoma" panose="020B0604030504040204" pitchFamily="34" charset="0"/>
                <a:cs typeface="Tahoma" panose="020B0604030504040204" pitchFamily="34" charset="0"/>
              </a:rPr>
              <a:t> fine di </a:t>
            </a:r>
            <a:r>
              <a:rPr lang="en-GB" sz="2800" b="1" dirty="0" err="1">
                <a:effectLst/>
                <a:latin typeface="Tahoma" panose="020B0604030504040204" pitchFamily="34" charset="0"/>
                <a:ea typeface="Tahoma" panose="020B0604030504040204" pitchFamily="34" charset="0"/>
                <a:cs typeface="Tahoma" panose="020B0604030504040204" pitchFamily="34" charset="0"/>
              </a:rPr>
              <a:t>questo</a:t>
            </a:r>
            <a:r>
              <a:rPr lang="en-GB" sz="2800" b="1" dirty="0">
                <a:effectLst/>
                <a:latin typeface="Tahoma" panose="020B0604030504040204" pitchFamily="34" charset="0"/>
                <a:ea typeface="Tahoma" panose="020B0604030504040204" pitchFamily="34" charset="0"/>
                <a:cs typeface="Tahoma" panose="020B0604030504040204" pitchFamily="34" charset="0"/>
              </a:rPr>
              <a:t> modulo </a:t>
            </a:r>
            <a:r>
              <a:rPr lang="en-GB" sz="2800" b="1" dirty="0" err="1">
                <a:effectLst/>
                <a:latin typeface="Tahoma" panose="020B0604030504040204" pitchFamily="34" charset="0"/>
                <a:ea typeface="Tahoma" panose="020B0604030504040204" pitchFamily="34" charset="0"/>
                <a:cs typeface="Tahoma" panose="020B0604030504040204" pitchFamily="34" charset="0"/>
              </a:rPr>
              <a:t>sarai</a:t>
            </a:r>
            <a:r>
              <a:rPr lang="en-GB" sz="2800" b="1" dirty="0">
                <a:effectLst/>
                <a:latin typeface="Tahoma" panose="020B0604030504040204" pitchFamily="34" charset="0"/>
                <a:ea typeface="Tahoma" panose="020B0604030504040204" pitchFamily="34" charset="0"/>
                <a:cs typeface="Tahoma" panose="020B0604030504040204" pitchFamily="34" charset="0"/>
              </a:rPr>
              <a:t> in </a:t>
            </a:r>
            <a:r>
              <a:rPr lang="en-GB" sz="2800" b="1" dirty="0" err="1">
                <a:effectLst/>
                <a:latin typeface="Tahoma" panose="020B0604030504040204" pitchFamily="34" charset="0"/>
                <a:ea typeface="Tahoma" panose="020B0604030504040204" pitchFamily="34" charset="0"/>
                <a:cs typeface="Tahoma" panose="020B0604030504040204" pitchFamily="34" charset="0"/>
              </a:rPr>
              <a:t>grado</a:t>
            </a:r>
            <a:r>
              <a:rPr lang="en-GB" sz="2800" b="1" dirty="0">
                <a:effectLst/>
                <a:latin typeface="Tahoma" panose="020B0604030504040204" pitchFamily="34" charset="0"/>
                <a:ea typeface="Tahoma" panose="020B0604030504040204" pitchFamily="34" charset="0"/>
                <a:cs typeface="Tahoma" panose="020B0604030504040204" pitchFamily="34" charset="0"/>
              </a:rPr>
              <a:t> di:</a:t>
            </a:r>
            <a:r>
              <a:rPr lang="en-GB" sz="2800" b="1" dirty="0">
                <a:effectLst/>
                <a:latin typeface="Calibri" panose="020F0502020204030204" pitchFamily="34" charset="0"/>
                <a:ea typeface="Calibri" panose="020F0502020204030204" pitchFamily="34" charset="0"/>
                <a:cs typeface="Times New Roman" panose="02020603050405020304" pitchFamily="18" charset="0"/>
              </a:rPr>
              <a:t>:</a:t>
            </a:r>
          </a:p>
          <a:p>
            <a:pPr algn="just"/>
            <a:endParaRPr lang="en-GB" sz="2800" b="1" dirty="0">
              <a:latin typeface="Calibri" panose="020F0502020204030204" pitchFamily="34" charset="0"/>
              <a:cs typeface="Times New Roman" panose="02020603050405020304" pitchFamily="18" charset="0"/>
            </a:endParaRPr>
          </a:p>
        </p:txBody>
      </p:sp>
      <p:sp>
        <p:nvSpPr>
          <p:cNvPr id="3" name="object 3"/>
          <p:cNvSpPr txBox="1"/>
          <p:nvPr/>
        </p:nvSpPr>
        <p:spPr>
          <a:xfrm>
            <a:off x="1016000" y="972671"/>
            <a:ext cx="10871200" cy="1027845"/>
          </a:xfrm>
          <a:prstGeom prst="rect">
            <a:avLst/>
          </a:prstGeom>
        </p:spPr>
        <p:txBody>
          <a:bodyPr vert="horz" wrap="square" lIns="0" tIns="12065" rIns="0" bIns="0" rtlCol="0">
            <a:spAutoFit/>
          </a:bodyPr>
          <a:lstStyle/>
          <a:p>
            <a:pPr marL="12700">
              <a:lnSpc>
                <a:spcPct val="100000"/>
              </a:lnSpc>
              <a:spcBef>
                <a:spcPts val="95"/>
              </a:spcBef>
            </a:pPr>
            <a:r>
              <a:rPr sz="6600" b="1" spc="-1850" dirty="0">
                <a:solidFill>
                  <a:srgbClr val="343433"/>
                </a:solidFill>
                <a:latin typeface="Tahoma"/>
                <a:cs typeface="Tahoma"/>
              </a:rPr>
              <a:t>1</a:t>
            </a:r>
            <a:r>
              <a:rPr lang="es-ES" sz="6600" b="1" spc="-85" dirty="0">
                <a:solidFill>
                  <a:srgbClr val="343433"/>
                </a:solidFill>
                <a:latin typeface="Tahoma"/>
                <a:ea typeface="Calibri" panose="020F0502020204030204" pitchFamily="34" charset="0"/>
                <a:cs typeface="Tahoma"/>
              </a:rPr>
              <a:t> . Obiettivi e finalità</a:t>
            </a:r>
            <a:r>
              <a:rPr lang="es-ES" sz="6600" b="1" spc="-85" dirty="0">
                <a:solidFill>
                  <a:srgbClr val="343433"/>
                </a:solidFill>
                <a:latin typeface="Tahoma"/>
                <a:cs typeface="Tahoma"/>
              </a:rPr>
              <a:t> </a:t>
            </a:r>
            <a:endParaRPr sz="6600" dirty="0">
              <a:latin typeface="Tahoma"/>
              <a:cs typeface="Tahoma"/>
            </a:endParaRPr>
          </a:p>
        </p:txBody>
      </p:sp>
      <p:pic>
        <p:nvPicPr>
          <p:cNvPr id="4" name="object 4"/>
          <p:cNvPicPr/>
          <p:nvPr/>
        </p:nvPicPr>
        <p:blipFill>
          <a:blip r:embed="rId2" cstate="print"/>
          <a:stretch>
            <a:fillRect/>
          </a:stretch>
        </p:blipFill>
        <p:spPr>
          <a:xfrm>
            <a:off x="15423261" y="1046746"/>
            <a:ext cx="1838324" cy="1066799"/>
          </a:xfrm>
          <a:prstGeom prst="rect">
            <a:avLst/>
          </a:prstGeom>
        </p:spPr>
      </p:pic>
      <p:sp>
        <p:nvSpPr>
          <p:cNvPr id="9" name="Oval 5">
            <a:extLst>
              <a:ext uri="{FF2B5EF4-FFF2-40B4-BE49-F238E27FC236}">
                <a16:creationId xmlns:a16="http://schemas.microsoft.com/office/drawing/2014/main" xmlns="" id="{E450FE67-0C42-4C85-8C94-2C99E1B43EC7}"/>
              </a:ext>
            </a:extLst>
          </p:cNvPr>
          <p:cNvSpPr/>
          <p:nvPr/>
        </p:nvSpPr>
        <p:spPr>
          <a:xfrm>
            <a:off x="1246882" y="4057124"/>
            <a:ext cx="780795" cy="78079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5">
            <a:extLst>
              <a:ext uri="{FF2B5EF4-FFF2-40B4-BE49-F238E27FC236}">
                <a16:creationId xmlns:a16="http://schemas.microsoft.com/office/drawing/2014/main" xmlns="" id="{14EA3F99-097F-4F1D-902D-A7D94DDA5B29}"/>
              </a:ext>
            </a:extLst>
          </p:cNvPr>
          <p:cNvSpPr/>
          <p:nvPr/>
        </p:nvSpPr>
        <p:spPr>
          <a:xfrm>
            <a:off x="1229561" y="5394752"/>
            <a:ext cx="780795" cy="78079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5">
            <a:extLst>
              <a:ext uri="{FF2B5EF4-FFF2-40B4-BE49-F238E27FC236}">
                <a16:creationId xmlns:a16="http://schemas.microsoft.com/office/drawing/2014/main" xmlns="" id="{C7BA9E55-01DD-4A75-814E-4B4A70E8ADF3}"/>
              </a:ext>
            </a:extLst>
          </p:cNvPr>
          <p:cNvSpPr/>
          <p:nvPr/>
        </p:nvSpPr>
        <p:spPr>
          <a:xfrm>
            <a:off x="1283827" y="6768634"/>
            <a:ext cx="780795" cy="78079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6" name="Imagen 25">
            <a:extLst>
              <a:ext uri="{FF2B5EF4-FFF2-40B4-BE49-F238E27FC236}">
                <a16:creationId xmlns:a16="http://schemas.microsoft.com/office/drawing/2014/main" xmlns="" id="{8E472351-E12E-4F02-BEC0-AFF3BE12A0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4281474"/>
            <a:ext cx="6832876" cy="3904678"/>
          </a:xfrm>
          <a:prstGeom prst="rect">
            <a:avLst/>
          </a:prstGeom>
        </p:spPr>
      </p:pic>
      <p:sp>
        <p:nvSpPr>
          <p:cNvPr id="22" name="Rectangle 21"/>
          <p:cNvSpPr/>
          <p:nvPr/>
        </p:nvSpPr>
        <p:spPr>
          <a:xfrm>
            <a:off x="2244557" y="4261016"/>
            <a:ext cx="11471443" cy="646331"/>
          </a:xfrm>
          <a:prstGeom prst="rect">
            <a:avLst/>
          </a:prstGeom>
        </p:spPr>
        <p:txBody>
          <a:bodyPr wrap="square">
            <a:spAutoFit/>
          </a:bodyPr>
          <a:lstStyle/>
          <a:p>
            <a:r>
              <a:rPr lang="it-IT" sz="1800" dirty="0">
                <a:effectLst/>
                <a:latin typeface="Arial" panose="020B0604020202020204" pitchFamily="34" charset="0"/>
                <a:ea typeface="Arial Rounded"/>
              </a:rPr>
              <a:t>Comprendere il significato di sicurezza online</a:t>
            </a:r>
            <a:endParaRPr lang="it-IT" sz="1800" dirty="0">
              <a:effectLst/>
              <a:latin typeface="Calibri" panose="020F0502020204030204" pitchFamily="34" charset="0"/>
              <a:ea typeface="Calibri" panose="020F050202020403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  </a:t>
            </a:r>
          </a:p>
        </p:txBody>
      </p:sp>
      <p:sp>
        <p:nvSpPr>
          <p:cNvPr id="25" name="Rectangle 24"/>
          <p:cNvSpPr/>
          <p:nvPr/>
        </p:nvSpPr>
        <p:spPr>
          <a:xfrm>
            <a:off x="2278039" y="6974365"/>
            <a:ext cx="9144000" cy="369332"/>
          </a:xfrm>
          <a:prstGeom prst="rect">
            <a:avLst/>
          </a:prstGeom>
        </p:spPr>
        <p:txBody>
          <a:bodyPr>
            <a:spAutoFit/>
          </a:bodyPr>
          <a:lstStyle/>
          <a:p>
            <a:r>
              <a:rPr lang="it-IT" sz="1800">
                <a:effectLst/>
                <a:latin typeface="Arial" panose="020B0604020202020204" pitchFamily="34" charset="0"/>
                <a:ea typeface="Arial Rounded"/>
              </a:rPr>
              <a:t>Conoscere strategie per migliorare la propria  sicurezza online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5" name="CasellaDiTesto 14">
            <a:extLst>
              <a:ext uri="{FF2B5EF4-FFF2-40B4-BE49-F238E27FC236}">
                <a16:creationId xmlns:a16="http://schemas.microsoft.com/office/drawing/2014/main" xmlns="" id="{6C30A2B1-CD17-4D11-82F1-C944D01A887B}"/>
              </a:ext>
            </a:extLst>
          </p:cNvPr>
          <p:cNvSpPr txBox="1"/>
          <p:nvPr/>
        </p:nvSpPr>
        <p:spPr>
          <a:xfrm>
            <a:off x="2244557" y="5669482"/>
            <a:ext cx="9144000" cy="390363"/>
          </a:xfrm>
          <a:prstGeom prst="rect">
            <a:avLst/>
          </a:prstGeom>
          <a:noFill/>
        </p:spPr>
        <p:txBody>
          <a:bodyPr wrap="square">
            <a:spAutoFit/>
          </a:bodyPr>
          <a:lstStyle/>
          <a:p>
            <a:pPr lvl="0">
              <a:lnSpc>
                <a:spcPct val="115000"/>
              </a:lnSpc>
              <a:spcAft>
                <a:spcPts val="1000"/>
              </a:spcAft>
            </a:pPr>
            <a:r>
              <a:rPr lang="it-IT" sz="1800" dirty="0">
                <a:effectLst/>
                <a:latin typeface="Arial" panose="020B0604020202020204" pitchFamily="34" charset="0"/>
                <a:ea typeface="Arial Rounded"/>
              </a:rPr>
              <a:t>Fare la differenza tra fake news, disinformazione </a:t>
            </a:r>
            <a:endParaRPr lang="it-IT" sz="1800" dirty="0">
              <a:effectLst/>
              <a:latin typeface="Calibri" panose="020F0502020204030204" pitchFamily="34" charset="0"/>
              <a:ea typeface="Calibri" panose="020F0502020204030204" pitchFamily="34" charset="0"/>
            </a:endParaRPr>
          </a:p>
        </p:txBody>
      </p:sp>
      <p:sp>
        <p:nvSpPr>
          <p:cNvPr id="16"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41406"/>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17"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611031"/>
            <a:ext cx="866849" cy="576706"/>
          </a:xfrm>
          <a:prstGeom prst="rect">
            <a:avLst/>
          </a:prstGeom>
        </p:spPr>
      </p:pic>
      <p:pic>
        <p:nvPicPr>
          <p:cNvPr id="18" name="Immagine 1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92272"/>
            <a:ext cx="1453337" cy="495465"/>
          </a:xfrm>
          <a:prstGeom prst="rect">
            <a:avLst/>
          </a:prstGeom>
          <a:noFill/>
        </p:spPr>
      </p:pic>
      <p:sp>
        <p:nvSpPr>
          <p:cNvPr id="20" name="CasellaDiTesto 22"/>
          <p:cNvSpPr txBox="1"/>
          <p:nvPr/>
        </p:nvSpPr>
        <p:spPr>
          <a:xfrm>
            <a:off x="10181331" y="9541406"/>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89000" y="2854173"/>
            <a:ext cx="16510000" cy="5414303"/>
          </a:xfrm>
          <a:prstGeom prst="rect">
            <a:avLst/>
          </a:prstGeom>
        </p:spPr>
        <p:txBody>
          <a:bodyPr vert="horz" wrap="square" lIns="0" tIns="12065" rIns="0" bIns="0" rtlCol="0">
            <a:spAutoFit/>
          </a:bodyPr>
          <a:lstStyle/>
          <a:p>
            <a:pPr indent="-635" algn="just">
              <a:lnSpc>
                <a:spcPct val="115000"/>
              </a:lnSpc>
              <a:spcAft>
                <a:spcPts val="1000"/>
              </a:spcAft>
            </a:pPr>
            <a:r>
              <a:rPr lang="it-IT" sz="2200" dirty="0">
                <a:effectLst/>
                <a:latin typeface="Tahoma" panose="020B0604030504040204" pitchFamily="34" charset="0"/>
                <a:ea typeface="Tahoma" panose="020B0604030504040204" pitchFamily="34" charset="0"/>
                <a:cs typeface="Tahoma" panose="020B0604030504040204" pitchFamily="34" charset="0"/>
              </a:rPr>
              <a:t>La sicurezza online rappresentano le regole che segui, le azioni che intraprendi e i processi che avvengono per assicurarti di essere al sicuro su Internet. Con le minacce alla sicurezza (malware, truffe, phishing, hacking, ecc.) che diventano sempre più comuni al giorno d'oggi, la sicurezza online è diventata più importante che mai.</a:t>
            </a:r>
          </a:p>
          <a:p>
            <a:pPr indent="-635" algn="just">
              <a:lnSpc>
                <a:spcPct val="115000"/>
              </a:lnSpc>
              <a:spcAft>
                <a:spcPts val="1000"/>
              </a:spcAft>
            </a:pPr>
            <a:r>
              <a:rPr lang="it-IT" sz="2200" dirty="0">
                <a:effectLst/>
                <a:latin typeface="Tahoma" panose="020B0604030504040204" pitchFamily="34" charset="0"/>
                <a:ea typeface="Tahoma" panose="020B0604030504040204" pitchFamily="34" charset="0"/>
                <a:cs typeface="Tahoma" panose="020B0604030504040204" pitchFamily="34" charset="0"/>
              </a:rPr>
              <a:t>Questo accade mentre usufruisci di risorse culturali.</a:t>
            </a:r>
          </a:p>
          <a:p>
            <a:pPr indent="-635" algn="just">
              <a:lnSpc>
                <a:spcPct val="115000"/>
              </a:lnSpc>
              <a:spcAft>
                <a:spcPts val="1000"/>
              </a:spcAft>
            </a:pPr>
            <a:r>
              <a:rPr lang="it-IT" sz="2200" dirty="0">
                <a:effectLst/>
                <a:latin typeface="Tahoma" panose="020B0604030504040204" pitchFamily="34" charset="0"/>
                <a:ea typeface="Tahoma" panose="020B0604030504040204" pitchFamily="34" charset="0"/>
                <a:cs typeface="Tahoma" panose="020B0604030504040204" pitchFamily="34" charset="0"/>
              </a:rPr>
              <a:t>Di solito, il modo migliore per assicurarsi di essere al sicuro online è quello di utilizzare un forte programma antivirus, una VPN affidabile, password potenti, script </a:t>
            </a:r>
            <a:r>
              <a:rPr lang="it-IT" sz="2200" dirty="0" err="1">
                <a:effectLst/>
                <a:latin typeface="Tahoma" panose="020B0604030504040204" pitchFamily="34" charset="0"/>
                <a:ea typeface="Tahoma" panose="020B0604030504040204" pitchFamily="34" charset="0"/>
                <a:cs typeface="Tahoma" panose="020B0604030504040204" pitchFamily="34" charset="0"/>
              </a:rPr>
              <a:t>blocker</a:t>
            </a:r>
            <a:r>
              <a:rPr lang="it-IT" sz="2200" dirty="0">
                <a:effectLst/>
                <a:latin typeface="Tahoma" panose="020B0604030504040204" pitchFamily="34" charset="0"/>
                <a:ea typeface="Tahoma" panose="020B0604030504040204" pitchFamily="34" charset="0"/>
                <a:cs typeface="Tahoma" panose="020B0604030504040204" pitchFamily="34" charset="0"/>
              </a:rPr>
              <a:t> ecc.</a:t>
            </a:r>
          </a:p>
          <a:p>
            <a:pPr indent="-635" algn="just">
              <a:lnSpc>
                <a:spcPct val="115000"/>
              </a:lnSpc>
              <a:spcAft>
                <a:spcPts val="1000"/>
              </a:spcAft>
            </a:pPr>
            <a:r>
              <a:rPr lang="it-IT" sz="2200" dirty="0">
                <a:effectLst/>
                <a:latin typeface="Tahoma" panose="020B0604030504040204" pitchFamily="34" charset="0"/>
                <a:ea typeface="Tahoma" panose="020B0604030504040204" pitchFamily="34" charset="0"/>
                <a:cs typeface="Tahoma" panose="020B0604030504040204" pitchFamily="34" charset="0"/>
              </a:rPr>
              <a:t> </a:t>
            </a:r>
          </a:p>
          <a:p>
            <a:pPr indent="-635" algn="just">
              <a:lnSpc>
                <a:spcPct val="115000"/>
              </a:lnSpc>
              <a:spcAft>
                <a:spcPts val="1000"/>
              </a:spcAft>
            </a:pPr>
            <a:r>
              <a:rPr lang="it-IT" sz="2200" dirty="0">
                <a:effectLst/>
                <a:latin typeface="Tahoma" panose="020B0604030504040204" pitchFamily="34" charset="0"/>
                <a:ea typeface="Tahoma" panose="020B0604030504040204" pitchFamily="34" charset="0"/>
                <a:cs typeface="Tahoma" panose="020B0604030504040204" pitchFamily="34" charset="0"/>
              </a:rPr>
              <a:t>Le fake news si riferiscono alle falsità deliberate, o alle storie che contengono un po' di verità ma che non sono completamente accurate, per caso o per progetto.</a:t>
            </a:r>
          </a:p>
          <a:p>
            <a:pPr indent="-635" algn="just">
              <a:lnSpc>
                <a:spcPct val="115000"/>
              </a:lnSpc>
              <a:spcAft>
                <a:spcPts val="1000"/>
              </a:spcAft>
            </a:pPr>
            <a:r>
              <a:rPr lang="it-IT" sz="2200" dirty="0">
                <a:effectLst/>
                <a:latin typeface="Tahoma" panose="020B0604030504040204" pitchFamily="34" charset="0"/>
                <a:ea typeface="Tahoma" panose="020B0604030504040204" pitchFamily="34" charset="0"/>
                <a:cs typeface="Tahoma" panose="020B0604030504040204" pitchFamily="34" charset="0"/>
              </a:rPr>
              <a:t> </a:t>
            </a:r>
          </a:p>
          <a:p>
            <a:pPr indent="-635" algn="just">
              <a:lnSpc>
                <a:spcPct val="115000"/>
              </a:lnSpc>
              <a:spcAft>
                <a:spcPts val="1000"/>
              </a:spcAft>
            </a:pPr>
            <a:r>
              <a:rPr lang="it-IT" sz="2200" dirty="0">
                <a:effectLst/>
                <a:latin typeface="Tahoma" panose="020B0604030504040204" pitchFamily="34" charset="0"/>
                <a:ea typeface="Tahoma" panose="020B0604030504040204" pitchFamily="34" charset="0"/>
                <a:cs typeface="Tahoma" panose="020B0604030504040204" pitchFamily="34" charset="0"/>
              </a:rPr>
              <a:t>Alcune persone sostengono anche che le storie veritiere sono "fake news", solo perché non sono d'accordo con loro. Questo può portare a ignorare pericolosamente consigli vitali.</a:t>
            </a: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object 3"/>
          <p:cNvSpPr txBox="1"/>
          <p:nvPr/>
        </p:nvSpPr>
        <p:spPr>
          <a:xfrm>
            <a:off x="1016000" y="972671"/>
            <a:ext cx="11938000" cy="627736"/>
          </a:xfrm>
          <a:prstGeom prst="rect">
            <a:avLst/>
          </a:prstGeom>
        </p:spPr>
        <p:txBody>
          <a:bodyPr vert="horz" wrap="square" lIns="0" tIns="12065" rIns="0" bIns="0" rtlCol="0">
            <a:spAutoFit/>
          </a:bodyPr>
          <a:lstStyle/>
          <a:p>
            <a:pPr>
              <a:defRPr/>
            </a:pPr>
            <a:r>
              <a:rPr lang="en-US" sz="4000" b="1" spc="-85" dirty="0" err="1">
                <a:solidFill>
                  <a:srgbClr val="343433"/>
                </a:solidFill>
                <a:latin typeface="Tahoma"/>
                <a:cs typeface="Tahoma"/>
              </a:rPr>
              <a:t>Conclusione</a:t>
            </a:r>
            <a:endParaRPr lang="en-US" sz="4000" b="1" spc="-85" dirty="0">
              <a:solidFill>
                <a:srgbClr val="343433"/>
              </a:solidFill>
              <a:latin typeface="Tahoma"/>
              <a:cs typeface="Tahoma"/>
            </a:endParaRPr>
          </a:p>
        </p:txBody>
      </p:sp>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41406"/>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611031"/>
            <a:ext cx="866849" cy="576706"/>
          </a:xfrm>
          <a:prstGeom prst="rect">
            <a:avLst/>
          </a:prstGeom>
        </p:spPr>
      </p:pic>
      <p:pic>
        <p:nvPicPr>
          <p:cNvPr id="10" name="Immagin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92272"/>
            <a:ext cx="1453337" cy="495465"/>
          </a:xfrm>
          <a:prstGeom prst="rect">
            <a:avLst/>
          </a:prstGeom>
          <a:noFill/>
        </p:spPr>
      </p:pic>
      <p:sp>
        <p:nvSpPr>
          <p:cNvPr id="11" name="CasellaDiTesto 22"/>
          <p:cNvSpPr txBox="1"/>
          <p:nvPr/>
        </p:nvSpPr>
        <p:spPr>
          <a:xfrm>
            <a:off x="10181331" y="9541406"/>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2348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16001" y="2857500"/>
            <a:ext cx="16367124" cy="4234877"/>
          </a:xfrm>
          <a:prstGeom prst="rect">
            <a:avLst/>
          </a:prstGeom>
        </p:spPr>
        <p:txBody>
          <a:bodyPr vert="horz" wrap="square" lIns="0" tIns="12065" rIns="0" bIns="0" rtlCol="0">
            <a:spAutoFit/>
          </a:bodyPr>
          <a:lstStyle/>
          <a:p>
            <a:pPr indent="-635" algn="just">
              <a:lnSpc>
                <a:spcPct val="115000"/>
              </a:lnSpc>
              <a:spcAft>
                <a:spcPts val="1000"/>
              </a:spcAft>
            </a:pPr>
            <a:r>
              <a:rPr lang="it-IT" sz="2200" dirty="0">
                <a:effectLst/>
                <a:latin typeface="Tahoma" panose="020B0604030504040204" pitchFamily="34" charset="0"/>
                <a:ea typeface="Tahoma" panose="020B0604030504040204" pitchFamily="34" charset="0"/>
                <a:cs typeface="Tahoma" panose="020B0604030504040204" pitchFamily="34" charset="0"/>
              </a:rPr>
              <a:t>Le notizie false possono avere un impatto negativo sugli aspetti sociali e culturali della società, quindi è fondamentale sapere come separare le notizie vere da quelle false e riconoscere quando mancano delle informazioni, la disinformazione o la disinformazione. È possibile farlo seguendo questi sei passi:</a:t>
            </a:r>
          </a:p>
          <a:p>
            <a:pPr indent="-635" algn="just">
              <a:lnSpc>
                <a:spcPct val="115000"/>
              </a:lnSpc>
              <a:spcAft>
                <a:spcPts val="1000"/>
              </a:spcAft>
            </a:pPr>
            <a:r>
              <a:rPr lang="it-IT" sz="2200" dirty="0">
                <a:effectLst/>
                <a:latin typeface="Tahoma" panose="020B0604030504040204" pitchFamily="34" charset="0"/>
                <a:ea typeface="Tahoma" panose="020B0604030504040204" pitchFamily="34" charset="0"/>
                <a:cs typeface="Tahoma" panose="020B0604030504040204" pitchFamily="34" charset="0"/>
              </a:rPr>
              <a:t>1.	Sviluppare una mentalità critica.</a:t>
            </a:r>
          </a:p>
          <a:p>
            <a:pPr indent="-635" algn="just">
              <a:lnSpc>
                <a:spcPct val="115000"/>
              </a:lnSpc>
              <a:spcAft>
                <a:spcPts val="1000"/>
              </a:spcAft>
            </a:pPr>
            <a:r>
              <a:rPr lang="it-IT" sz="2200" dirty="0">
                <a:effectLst/>
                <a:latin typeface="Tahoma" panose="020B0604030504040204" pitchFamily="34" charset="0"/>
                <a:ea typeface="Tahoma" panose="020B0604030504040204" pitchFamily="34" charset="0"/>
                <a:cs typeface="Tahoma" panose="020B0604030504040204" pitchFamily="34" charset="0"/>
              </a:rPr>
              <a:t>2.	Controllare la fonte.</a:t>
            </a:r>
          </a:p>
          <a:p>
            <a:pPr indent="-635" algn="just">
              <a:lnSpc>
                <a:spcPct val="115000"/>
              </a:lnSpc>
              <a:spcAft>
                <a:spcPts val="1000"/>
              </a:spcAft>
            </a:pPr>
            <a:r>
              <a:rPr lang="it-IT" sz="2200" dirty="0">
                <a:effectLst/>
                <a:latin typeface="Tahoma" panose="020B0604030504040204" pitchFamily="34" charset="0"/>
                <a:ea typeface="Tahoma" panose="020B0604030504040204" pitchFamily="34" charset="0"/>
                <a:cs typeface="Tahoma" panose="020B0604030504040204" pitchFamily="34" charset="0"/>
              </a:rPr>
              <a:t>3.	Vedere chi altro sta riportando la storia.</a:t>
            </a:r>
          </a:p>
          <a:p>
            <a:pPr indent="-635" algn="just">
              <a:lnSpc>
                <a:spcPct val="115000"/>
              </a:lnSpc>
              <a:spcAft>
                <a:spcPts val="1000"/>
              </a:spcAft>
            </a:pPr>
            <a:r>
              <a:rPr lang="it-IT" sz="2200" dirty="0">
                <a:effectLst/>
                <a:latin typeface="Tahoma" panose="020B0604030504040204" pitchFamily="34" charset="0"/>
                <a:ea typeface="Tahoma" panose="020B0604030504040204" pitchFamily="34" charset="0"/>
                <a:cs typeface="Tahoma" panose="020B0604030504040204" pitchFamily="34" charset="0"/>
              </a:rPr>
              <a:t>4.	Esaminare le prove.</a:t>
            </a:r>
          </a:p>
          <a:p>
            <a:pPr indent="-635" algn="just">
              <a:lnSpc>
                <a:spcPct val="115000"/>
              </a:lnSpc>
              <a:spcAft>
                <a:spcPts val="1000"/>
              </a:spcAft>
            </a:pPr>
            <a:r>
              <a:rPr lang="it-IT" sz="2200" dirty="0">
                <a:effectLst/>
                <a:latin typeface="Tahoma" panose="020B0604030504040204" pitchFamily="34" charset="0"/>
                <a:ea typeface="Tahoma" panose="020B0604030504040204" pitchFamily="34" charset="0"/>
                <a:cs typeface="Tahoma" panose="020B0604030504040204" pitchFamily="34" charset="0"/>
              </a:rPr>
              <a:t>5.	Non prendere le immagini al valore nominale.</a:t>
            </a:r>
          </a:p>
          <a:p>
            <a:r>
              <a:rPr lang="it-IT" sz="2200" dirty="0">
                <a:effectLst/>
                <a:latin typeface="Tahoma" panose="020B0604030504040204" pitchFamily="34" charset="0"/>
                <a:ea typeface="Tahoma" panose="020B0604030504040204" pitchFamily="34" charset="0"/>
                <a:cs typeface="Tahoma" panose="020B0604030504040204" pitchFamily="34" charset="0"/>
              </a:rPr>
              <a:t>6.	Controllare che "suoni bene".</a:t>
            </a:r>
            <a:endParaRPr lang="en-GB" altLang="es-ES" sz="2200" dirty="0">
              <a:latin typeface="Tahoma" panose="020B0604030504040204" pitchFamily="34" charset="0"/>
              <a:ea typeface="Tahoma" panose="020B0604030504040204" pitchFamily="34" charset="0"/>
              <a:cs typeface="Tahoma" panose="020B0604030504040204" pitchFamily="34" charset="0"/>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object 3"/>
          <p:cNvSpPr txBox="1"/>
          <p:nvPr/>
        </p:nvSpPr>
        <p:spPr>
          <a:xfrm>
            <a:off x="1016000" y="972671"/>
            <a:ext cx="11938000" cy="627736"/>
          </a:xfrm>
          <a:prstGeom prst="rect">
            <a:avLst/>
          </a:prstGeom>
        </p:spPr>
        <p:txBody>
          <a:bodyPr vert="horz" wrap="square" lIns="0" tIns="12065" rIns="0" bIns="0" rtlCol="0">
            <a:spAutoFit/>
          </a:bodyPr>
          <a:lstStyle/>
          <a:p>
            <a:pPr>
              <a:defRPr/>
            </a:pPr>
            <a:r>
              <a:rPr lang="en-US" sz="4000" b="1" spc="-85" dirty="0">
                <a:solidFill>
                  <a:srgbClr val="343433"/>
                </a:solidFill>
                <a:latin typeface="Tahoma"/>
                <a:cs typeface="Tahoma"/>
              </a:rPr>
              <a:t>Conclusion</a:t>
            </a:r>
          </a:p>
        </p:txBody>
      </p:sp>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41406"/>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611031"/>
            <a:ext cx="866849" cy="576706"/>
          </a:xfrm>
          <a:prstGeom prst="rect">
            <a:avLst/>
          </a:prstGeom>
        </p:spPr>
      </p:pic>
      <p:pic>
        <p:nvPicPr>
          <p:cNvPr id="10" name="Immagin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92272"/>
            <a:ext cx="1453337" cy="495465"/>
          </a:xfrm>
          <a:prstGeom prst="rect">
            <a:avLst/>
          </a:prstGeom>
          <a:noFill/>
        </p:spPr>
      </p:pic>
      <p:sp>
        <p:nvSpPr>
          <p:cNvPr id="11" name="CasellaDiTesto 22"/>
          <p:cNvSpPr txBox="1"/>
          <p:nvPr/>
        </p:nvSpPr>
        <p:spPr>
          <a:xfrm>
            <a:off x="10181331" y="9541406"/>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8034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5423261" y="1056655"/>
            <a:ext cx="1838324" cy="1066799"/>
          </a:xfrm>
          <a:prstGeom prst="rect">
            <a:avLst/>
          </a:prstGeom>
        </p:spPr>
      </p:pic>
      <p:pic>
        <p:nvPicPr>
          <p:cNvPr id="7" name="Imagen 6">
            <a:extLst>
              <a:ext uri="{FF2B5EF4-FFF2-40B4-BE49-F238E27FC236}">
                <a16:creationId xmlns:a16="http://schemas.microsoft.com/office/drawing/2014/main" xmlns="" id="{A071A84A-6E4F-4244-B1E7-A5C5CC5D7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0807" y="3393878"/>
            <a:ext cx="2055338" cy="2968821"/>
          </a:xfrm>
          <a:prstGeom prst="rect">
            <a:avLst/>
          </a:prstGeom>
        </p:spPr>
      </p:pic>
      <p:sp>
        <p:nvSpPr>
          <p:cNvPr id="11" name="object 3"/>
          <p:cNvSpPr txBox="1"/>
          <p:nvPr/>
        </p:nvSpPr>
        <p:spPr>
          <a:xfrm>
            <a:off x="1016000" y="972671"/>
            <a:ext cx="11938000" cy="627736"/>
          </a:xfrm>
          <a:prstGeom prst="rect">
            <a:avLst/>
          </a:prstGeom>
        </p:spPr>
        <p:txBody>
          <a:bodyPr vert="horz" wrap="square" lIns="0" tIns="12065" rIns="0" bIns="0" rtlCol="0">
            <a:spAutoFit/>
          </a:bodyPr>
          <a:lstStyle/>
          <a:p>
            <a:r>
              <a:rPr lang="es-ES" sz="4000" b="1" spc="-85" dirty="0" err="1">
                <a:solidFill>
                  <a:srgbClr val="343433"/>
                </a:solidFill>
                <a:latin typeface="Tahoma"/>
                <a:cs typeface="Tahoma"/>
              </a:rPr>
              <a:t>Summing</a:t>
            </a:r>
            <a:r>
              <a:rPr lang="es-ES" sz="4000" b="1" spc="-85" dirty="0">
                <a:solidFill>
                  <a:srgbClr val="343433"/>
                </a:solidFill>
                <a:latin typeface="Tahoma"/>
                <a:cs typeface="Tahoma"/>
              </a:rPr>
              <a:t> Up</a:t>
            </a:r>
          </a:p>
        </p:txBody>
      </p:sp>
      <p:sp>
        <p:nvSpPr>
          <p:cNvPr id="12" name="CasellaDiTesto 11">
            <a:extLst>
              <a:ext uri="{FF2B5EF4-FFF2-40B4-BE49-F238E27FC236}">
                <a16:creationId xmlns:a16="http://schemas.microsoft.com/office/drawing/2014/main" xmlns="" id="{AE2A6AC7-1F0D-4404-BE27-CC4F3C56B05F}"/>
              </a:ext>
            </a:extLst>
          </p:cNvPr>
          <p:cNvSpPr txBox="1"/>
          <p:nvPr/>
        </p:nvSpPr>
        <p:spPr>
          <a:xfrm>
            <a:off x="1110502" y="2848775"/>
            <a:ext cx="6557985" cy="1323504"/>
          </a:xfrm>
          <a:prstGeom prst="rect">
            <a:avLst/>
          </a:prstGeom>
          <a:noFill/>
        </p:spPr>
        <p:txBody>
          <a:bodyPr wrap="square">
            <a:spAutoFit/>
          </a:bodyPr>
          <a:lstStyle/>
          <a:p>
            <a:pPr lvl="0" algn="just">
              <a:lnSpc>
                <a:spcPct val="115000"/>
              </a:lnSpc>
              <a:spcAft>
                <a:spcPts val="1000"/>
              </a:spcAft>
            </a:pPr>
            <a:r>
              <a:rPr lang="it-IT" sz="2400" dirty="0">
                <a:effectLst/>
                <a:latin typeface="Tahoma" panose="020B0604030504040204" pitchFamily="34" charset="0"/>
                <a:ea typeface="Tahoma" panose="020B0604030504040204" pitchFamily="34" charset="0"/>
                <a:cs typeface="Tahoma" panose="020B0604030504040204" pitchFamily="34" charset="0"/>
              </a:rPr>
              <a:t>La sicurezza su internet consiste in una serie di tattiche di sicurezza per proteggere le attività e le transazioni condotte online su internet. </a:t>
            </a:r>
          </a:p>
        </p:txBody>
      </p:sp>
      <p:sp>
        <p:nvSpPr>
          <p:cNvPr id="14" name="CasellaDiTesto 13">
            <a:extLst>
              <a:ext uri="{FF2B5EF4-FFF2-40B4-BE49-F238E27FC236}">
                <a16:creationId xmlns:a16="http://schemas.microsoft.com/office/drawing/2014/main" xmlns="" id="{349F4799-E9A6-4331-8CA3-111340E29A88}"/>
              </a:ext>
            </a:extLst>
          </p:cNvPr>
          <p:cNvSpPr txBox="1"/>
          <p:nvPr/>
        </p:nvSpPr>
        <p:spPr>
          <a:xfrm>
            <a:off x="1016000" y="6236087"/>
            <a:ext cx="6680200" cy="2172967"/>
          </a:xfrm>
          <a:prstGeom prst="rect">
            <a:avLst/>
          </a:prstGeom>
          <a:noFill/>
        </p:spPr>
        <p:txBody>
          <a:bodyPr wrap="square">
            <a:spAutoFit/>
          </a:bodyPr>
          <a:lstStyle/>
          <a:p>
            <a:pPr lvl="0" algn="just">
              <a:lnSpc>
                <a:spcPct val="115000"/>
              </a:lnSpc>
              <a:spcAft>
                <a:spcPts val="1000"/>
              </a:spcAft>
            </a:pPr>
            <a:r>
              <a:rPr lang="it-IT" sz="2400" dirty="0">
                <a:effectLst/>
                <a:latin typeface="Tahoma" panose="020B0604030504040204" pitchFamily="34" charset="0"/>
                <a:ea typeface="Tahoma" panose="020B0604030504040204" pitchFamily="34" charset="0"/>
                <a:cs typeface="Tahoma" panose="020B0604030504040204" pitchFamily="34" charset="0"/>
              </a:rPr>
              <a:t>Ci sono decine di minacce alla sicurezza online su Internet, questo modulo si concentra su quelle più pericolose e comuni, come: Malware; Man in the Middle MITM; Phishing; Attacchi con password, ecc.</a:t>
            </a:r>
          </a:p>
        </p:txBody>
      </p:sp>
      <p:sp>
        <p:nvSpPr>
          <p:cNvPr id="16" name="CasellaDiTesto 15">
            <a:extLst>
              <a:ext uri="{FF2B5EF4-FFF2-40B4-BE49-F238E27FC236}">
                <a16:creationId xmlns:a16="http://schemas.microsoft.com/office/drawing/2014/main" xmlns="" id="{763582A0-6F97-482F-AAC0-AC67E1E99E85}"/>
              </a:ext>
            </a:extLst>
          </p:cNvPr>
          <p:cNvSpPr txBox="1"/>
          <p:nvPr/>
        </p:nvSpPr>
        <p:spPr>
          <a:xfrm>
            <a:off x="11252320" y="6006408"/>
            <a:ext cx="6557985" cy="2308324"/>
          </a:xfrm>
          <a:prstGeom prst="rect">
            <a:avLst/>
          </a:prstGeom>
          <a:noFill/>
        </p:spPr>
        <p:txBody>
          <a:bodyPr wrap="square">
            <a:spAutoFit/>
          </a:bodyPr>
          <a:lstStyle/>
          <a:p>
            <a:pPr algn="just"/>
            <a:r>
              <a:rPr lang="it-IT" sz="2400" dirty="0">
                <a:effectLst/>
                <a:latin typeface="Tahoma" panose="020B0604030504040204" pitchFamily="34" charset="0"/>
                <a:ea typeface="Tahoma" panose="020B0604030504040204" pitchFamily="34" charset="0"/>
                <a:cs typeface="Tahoma" panose="020B0604030504040204" pitchFamily="34" charset="0"/>
              </a:rPr>
              <a:t>Le fake news possono avere un impatto negativo sugli aspetti sociali e culturali della società, quindi è fondamentale sapere come separare le notizie vere da quelle false e riconoscere le informazioni dalla disinformazione.</a:t>
            </a:r>
            <a:endParaRPr lang="it-IT" sz="2400" dirty="0">
              <a:latin typeface="Tahoma" panose="020B0604030504040204" pitchFamily="34" charset="0"/>
              <a:ea typeface="Tahoma" panose="020B0604030504040204" pitchFamily="34" charset="0"/>
              <a:cs typeface="Tahoma" panose="020B0604030504040204" pitchFamily="34" charset="0"/>
            </a:endParaRPr>
          </a:p>
        </p:txBody>
      </p:sp>
      <p:sp>
        <p:nvSpPr>
          <p:cNvPr id="18" name="CasellaDiTesto 17">
            <a:extLst>
              <a:ext uri="{FF2B5EF4-FFF2-40B4-BE49-F238E27FC236}">
                <a16:creationId xmlns:a16="http://schemas.microsoft.com/office/drawing/2014/main" xmlns="" id="{5C8DB905-2D0F-4105-953C-A50935050049}"/>
              </a:ext>
            </a:extLst>
          </p:cNvPr>
          <p:cNvSpPr txBox="1"/>
          <p:nvPr/>
        </p:nvSpPr>
        <p:spPr>
          <a:xfrm>
            <a:off x="11245393" y="2710932"/>
            <a:ext cx="6557985" cy="1569660"/>
          </a:xfrm>
          <a:prstGeom prst="rect">
            <a:avLst/>
          </a:prstGeom>
          <a:noFill/>
        </p:spPr>
        <p:txBody>
          <a:bodyPr wrap="square">
            <a:spAutoFit/>
          </a:bodyPr>
          <a:lstStyle/>
          <a:p>
            <a:pPr algn="just"/>
            <a:r>
              <a:rPr lang="it-IT" sz="2400" dirty="0">
                <a:latin typeface="Tahoma" panose="020B0604030504040204" pitchFamily="34" charset="0"/>
                <a:ea typeface="Tahoma" panose="020B0604030504040204" pitchFamily="34" charset="0"/>
                <a:cs typeface="Tahoma" panose="020B0604030504040204" pitchFamily="34" charset="0"/>
              </a:rPr>
              <a:t>Il modo migliore per assicurarsi di essere al sicuro online è quello di utilizzare un buon programma antivirus, una VPN affidabile, password potenti e script </a:t>
            </a:r>
            <a:r>
              <a:rPr lang="it-IT" sz="2400" dirty="0" err="1">
                <a:latin typeface="Tahoma" panose="020B0604030504040204" pitchFamily="34" charset="0"/>
                <a:ea typeface="Tahoma" panose="020B0604030504040204" pitchFamily="34" charset="0"/>
                <a:cs typeface="Tahoma" panose="020B0604030504040204" pitchFamily="34" charset="0"/>
              </a:rPr>
              <a:t>blocker</a:t>
            </a:r>
            <a:r>
              <a:rPr lang="it-IT" sz="2400" dirty="0">
                <a:latin typeface="Tahoma" panose="020B0604030504040204" pitchFamily="34" charset="0"/>
                <a:ea typeface="Tahoma" panose="020B0604030504040204" pitchFamily="34" charset="0"/>
                <a:cs typeface="Tahoma" panose="020B0604030504040204" pitchFamily="34" charset="0"/>
              </a:rPr>
              <a:t>.</a:t>
            </a:r>
          </a:p>
        </p:txBody>
      </p:sp>
      <p:sp>
        <p:nvSpPr>
          <p:cNvPr id="13"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41406"/>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15"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611031"/>
            <a:ext cx="866849" cy="576706"/>
          </a:xfrm>
          <a:prstGeom prst="rect">
            <a:avLst/>
          </a:prstGeom>
        </p:spPr>
      </p:pic>
      <p:pic>
        <p:nvPicPr>
          <p:cNvPr id="17" name="Immagine 1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92272"/>
            <a:ext cx="1453337" cy="495465"/>
          </a:xfrm>
          <a:prstGeom prst="rect">
            <a:avLst/>
          </a:prstGeom>
          <a:noFill/>
        </p:spPr>
      </p:pic>
      <p:sp>
        <p:nvSpPr>
          <p:cNvPr id="19" name="CasellaDiTesto 22"/>
          <p:cNvSpPr txBox="1"/>
          <p:nvPr/>
        </p:nvSpPr>
        <p:spPr>
          <a:xfrm>
            <a:off x="10181331" y="9541406"/>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9191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9424" y="2498466"/>
            <a:ext cx="15063926" cy="1243289"/>
          </a:xfrm>
          <a:prstGeom prst="rect">
            <a:avLst/>
          </a:prstGeom>
        </p:spPr>
        <p:txBody>
          <a:bodyPr vert="horz" wrap="square" lIns="0" tIns="12065" rIns="0" bIns="0" rtlCol="0">
            <a:spAutoFit/>
          </a:bodyPr>
          <a:lstStyle/>
          <a:p>
            <a:pPr marL="7780020">
              <a:lnSpc>
                <a:spcPct val="100000"/>
              </a:lnSpc>
              <a:spcBef>
                <a:spcPts val="95"/>
              </a:spcBef>
            </a:pPr>
            <a:r>
              <a:rPr lang="it-IT" sz="8000" spc="240" dirty="0"/>
              <a:t>Grazie</a:t>
            </a:r>
            <a:r>
              <a:rPr sz="8000" spc="80" dirty="0"/>
              <a:t>!</a:t>
            </a:r>
          </a:p>
        </p:txBody>
      </p:sp>
      <p:sp>
        <p:nvSpPr>
          <p:cNvPr id="6" name="CuadroTexto 5">
            <a:extLst>
              <a:ext uri="{FF2B5EF4-FFF2-40B4-BE49-F238E27FC236}">
                <a16:creationId xmlns:a16="http://schemas.microsoft.com/office/drawing/2014/main" xmlns="" id="{22BA8EF2-D59B-48D7-9C3A-331B3BFC6825}"/>
              </a:ext>
            </a:extLst>
          </p:cNvPr>
          <p:cNvSpPr txBox="1"/>
          <p:nvPr/>
        </p:nvSpPr>
        <p:spPr>
          <a:xfrm>
            <a:off x="10886073" y="5524500"/>
            <a:ext cx="6019800" cy="2241639"/>
          </a:xfrm>
          <a:prstGeom prst="rect">
            <a:avLst/>
          </a:prstGeom>
          <a:noFill/>
        </p:spPr>
        <p:txBody>
          <a:bodyPr wrap="square">
            <a:spAutoFit/>
          </a:bodyPr>
          <a:lstStyle/>
          <a:p>
            <a:pPr marL="12700" algn="ctr">
              <a:spcBef>
                <a:spcPts val="100"/>
              </a:spcBef>
            </a:pPr>
            <a:r>
              <a:rPr lang="en-US" sz="4600" b="1" spc="-65" dirty="0">
                <a:latin typeface="Tahoma"/>
                <a:cs typeface="Tahoma"/>
              </a:rPr>
              <a:t>PARTNER: CDI</a:t>
            </a:r>
          </a:p>
          <a:p>
            <a:pPr marL="12700">
              <a:spcBef>
                <a:spcPts val="100"/>
              </a:spcBef>
            </a:pPr>
            <a:endParaRPr lang="en-US" sz="4600" b="1" spc="-65" dirty="0">
              <a:latin typeface="Tahoma"/>
              <a:cs typeface="Tahoma"/>
            </a:endParaRPr>
          </a:p>
          <a:p>
            <a:pPr marL="12700" algn="ctr">
              <a:spcBef>
                <a:spcPts val="100"/>
              </a:spcBef>
            </a:pPr>
            <a:endParaRPr lang="en-US" sz="4600" b="1" spc="-65" dirty="0">
              <a:latin typeface="Tahoma"/>
              <a:cs typeface="Tahoma"/>
            </a:endParaRPr>
          </a:p>
        </p:txBody>
      </p:sp>
      <p:pic>
        <p:nvPicPr>
          <p:cNvPr id="5" name="Picture 4"/>
          <p:cNvPicPr>
            <a:picLocks noChangeAspect="1"/>
          </p:cNvPicPr>
          <p:nvPr/>
        </p:nvPicPr>
        <p:blipFill>
          <a:blip r:embed="rId2"/>
          <a:stretch>
            <a:fillRect/>
          </a:stretch>
        </p:blipFill>
        <p:spPr>
          <a:xfrm>
            <a:off x="12268200" y="6662637"/>
            <a:ext cx="3255546" cy="2054530"/>
          </a:xfrm>
          <a:prstGeom prst="rect">
            <a:avLst/>
          </a:prstGeom>
        </p:spPr>
      </p:pic>
      <p:sp>
        <p:nvSpPr>
          <p:cNvPr id="7"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41406"/>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8"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611031"/>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92272"/>
            <a:ext cx="1453337" cy="495465"/>
          </a:xfrm>
          <a:prstGeom prst="rect">
            <a:avLst/>
          </a:prstGeom>
          <a:noFill/>
        </p:spPr>
      </p:pic>
      <p:sp>
        <p:nvSpPr>
          <p:cNvPr id="10" name="CasellaDiTesto 22"/>
          <p:cNvSpPr txBox="1"/>
          <p:nvPr/>
        </p:nvSpPr>
        <p:spPr>
          <a:xfrm>
            <a:off x="10181331" y="9541406"/>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29561" y="2748557"/>
            <a:ext cx="15894025" cy="6565772"/>
          </a:xfrm>
          <a:prstGeom prst="rect">
            <a:avLst/>
          </a:prstGeom>
        </p:spPr>
        <p:txBody>
          <a:bodyPr vert="horz" wrap="square" lIns="0" tIns="12065" rIns="0" bIns="0" rtlCol="0">
            <a:spAutoFit/>
          </a:bodyPr>
          <a:lstStyle/>
          <a:p>
            <a:pPr algn="just">
              <a:defRPr/>
            </a:pPr>
            <a:r>
              <a:rPr lang="it-IT" sz="2400" dirty="0">
                <a:effectLst/>
                <a:latin typeface="Tahoma" panose="020B0604030504040204" pitchFamily="34" charset="0"/>
                <a:ea typeface="Tahoma" panose="020B0604030504040204" pitchFamily="34" charset="0"/>
                <a:cs typeface="Tahoma" panose="020B0604030504040204" pitchFamily="34" charset="0"/>
              </a:rPr>
              <a:t>Le tecnologie digitali hanno rivoluzionato ogni aspetto della nostra vita. Hanno avuto un impatto sulle catene del valore di tutte le industrie culturali e creative non solo per quanto riguarda il processo creativo e la sua esecuzione, ma anche per quanto riguarda la realizzazione di un'opera o di un prodotto artistico e la sua promozione, distribuzione, marketing e vendita. Mentre il passaggio al digitale continua, sempre più artisti, registi, produttori, musicisti e così via stanno distribuendo i loro prodotti in modo digitale. Alla fine di questo modulo acquisirai conoscenze e abilità di riconoscimento delle fake news e acquisirai maggiore attenzione nella sicurezza online nel contesto culturale.</a:t>
            </a:r>
          </a:p>
          <a:p>
            <a:pPr algn="just">
              <a:defRPr/>
            </a:pPr>
            <a:endParaRPr lang="en-US" altLang="es-ES" sz="2400" dirty="0">
              <a:latin typeface="Tahoma" panose="020B0604030504040204" pitchFamily="34" charset="0"/>
              <a:ea typeface="Tahoma" panose="020B0604030504040204" pitchFamily="34" charset="0"/>
              <a:cs typeface="Tahoma" panose="020B0604030504040204" pitchFamily="34" charset="0"/>
            </a:endParaRPr>
          </a:p>
          <a:p>
            <a:pPr indent="-1270" algn="just">
              <a:lnSpc>
                <a:spcPct val="115000"/>
              </a:lnSpc>
              <a:spcAft>
                <a:spcPts val="1000"/>
              </a:spcAft>
            </a:pPr>
            <a:r>
              <a:rPr lang="it-IT" sz="2400" dirty="0">
                <a:effectLst/>
                <a:latin typeface="Tahoma" panose="020B0604030504040204" pitchFamily="34" charset="0"/>
                <a:ea typeface="Tahoma" panose="020B0604030504040204" pitchFamily="34" charset="0"/>
                <a:cs typeface="Tahoma" panose="020B0604030504040204" pitchFamily="34" charset="0"/>
              </a:rPr>
              <a:t>In un mondo in cui un attacco hacker avviene circa ogni 39 secondi, la sicurezza online non può più essere presa alla leggera. Altrimenti, tutti i vostri dati personali potrebbero essere in pericolo.</a:t>
            </a:r>
          </a:p>
          <a:p>
            <a:pPr indent="-1270" algn="just">
              <a:lnSpc>
                <a:spcPct val="115000"/>
              </a:lnSpc>
              <a:spcAft>
                <a:spcPts val="1000"/>
              </a:spcAft>
            </a:pPr>
            <a:r>
              <a:rPr lang="it-IT" sz="2400" dirty="0">
                <a:effectLst/>
                <a:latin typeface="Tahoma" panose="020B0604030504040204" pitchFamily="34" charset="0"/>
                <a:ea typeface="Tahoma" panose="020B0604030504040204" pitchFamily="34" charset="0"/>
                <a:cs typeface="Tahoma" panose="020B0604030504040204" pitchFamily="34" charset="0"/>
              </a:rPr>
              <a:t>Ma cos'è la sicurezza online, per essere precisi? Che tipo di minacce ci sono sul web e cosa si può fare per proteggersi da esse? Una minaccia alla sicurezza online si riferisce a qualsiasi possibile attacco maligno che cerca di accedere illegalmente ai dati, interrompere le operazioni digitali o danneggiare le informazioni. Ora, più che mai i contenuti culturali sono ampiamente accessibili e aperti alle minacce online, fake news con il rischio  di danneggiare l'esperienza di una persona mentre gode e si informa su uno spettacolo o un evento culturale. </a:t>
            </a:r>
          </a:p>
          <a:p>
            <a:pPr algn="just">
              <a:defRPr/>
            </a:pPr>
            <a:endParaRPr lang="en-US" altLang="es-ES" sz="2400" dirty="0">
              <a:latin typeface="Tahoma" panose="020B0604030504040204" pitchFamily="34" charset="0"/>
              <a:ea typeface="Tahoma" panose="020B0604030504040204" pitchFamily="34" charset="0"/>
              <a:cs typeface="Tahoma" panose="020B0604030504040204" pitchFamily="34" charset="0"/>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object 3"/>
          <p:cNvSpPr txBox="1"/>
          <p:nvPr/>
        </p:nvSpPr>
        <p:spPr>
          <a:xfrm>
            <a:off x="1016000" y="972671"/>
            <a:ext cx="10871200" cy="750847"/>
          </a:xfrm>
          <a:prstGeom prst="rect">
            <a:avLst/>
          </a:prstGeom>
        </p:spPr>
        <p:txBody>
          <a:bodyPr vert="horz" wrap="square" lIns="0" tIns="12065" rIns="0" bIns="0" rtlCol="0">
            <a:spAutoFit/>
          </a:bodyPr>
          <a:lstStyle/>
          <a:p>
            <a:pPr marL="12700">
              <a:lnSpc>
                <a:spcPct val="100000"/>
              </a:lnSpc>
              <a:spcBef>
                <a:spcPts val="95"/>
              </a:spcBef>
            </a:pPr>
            <a:r>
              <a:rPr lang="en-US" sz="4800" b="1" dirty="0" err="1">
                <a:latin typeface="Tahoma"/>
                <a:cs typeface="Tahoma"/>
              </a:rPr>
              <a:t>Introduzione</a:t>
            </a:r>
            <a:endParaRPr sz="4800" b="1" dirty="0">
              <a:latin typeface="Tahoma"/>
              <a:cs typeface="Tahoma"/>
            </a:endParaRPr>
          </a:p>
        </p:txBody>
      </p:sp>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41406"/>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611031"/>
            <a:ext cx="866849" cy="576706"/>
          </a:xfrm>
          <a:prstGeom prst="rect">
            <a:avLst/>
          </a:prstGeom>
        </p:spPr>
      </p:pic>
      <p:pic>
        <p:nvPicPr>
          <p:cNvPr id="10" name="Immagin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92272"/>
            <a:ext cx="1453337" cy="495465"/>
          </a:xfrm>
          <a:prstGeom prst="rect">
            <a:avLst/>
          </a:prstGeom>
          <a:noFill/>
        </p:spPr>
      </p:pic>
      <p:sp>
        <p:nvSpPr>
          <p:cNvPr id="11" name="CasellaDiTesto 22"/>
          <p:cNvSpPr txBox="1"/>
          <p:nvPr/>
        </p:nvSpPr>
        <p:spPr>
          <a:xfrm>
            <a:off x="10181331" y="9541406"/>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6835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5544800" y="266700"/>
            <a:ext cx="1838324" cy="106679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2977" y="2324100"/>
            <a:ext cx="9714999" cy="6477374"/>
          </a:xfrm>
          <a:prstGeom prst="rect">
            <a:avLst/>
          </a:prstGeom>
        </p:spPr>
      </p:pic>
      <p:sp>
        <p:nvSpPr>
          <p:cNvPr id="9" name="object 3"/>
          <p:cNvSpPr txBox="1"/>
          <p:nvPr/>
        </p:nvSpPr>
        <p:spPr>
          <a:xfrm>
            <a:off x="1016000" y="972671"/>
            <a:ext cx="10871200" cy="750847"/>
          </a:xfrm>
          <a:prstGeom prst="rect">
            <a:avLst/>
          </a:prstGeom>
        </p:spPr>
        <p:txBody>
          <a:bodyPr vert="horz" wrap="square" lIns="0" tIns="12065" rIns="0" bIns="0" rtlCol="0">
            <a:spAutoFit/>
          </a:bodyPr>
          <a:lstStyle/>
          <a:p>
            <a:pPr>
              <a:defRPr/>
            </a:pPr>
            <a:r>
              <a:rPr lang="es-ES" sz="4800" b="1" spc="-85" dirty="0">
                <a:solidFill>
                  <a:srgbClr val="343433"/>
                </a:solidFill>
                <a:latin typeface="Tahoma"/>
                <a:cs typeface="Tahoma"/>
              </a:rPr>
              <a:t>Unità 1: Cos’è la Sicurezza Online?</a:t>
            </a:r>
          </a:p>
        </p:txBody>
      </p:sp>
      <p:sp>
        <p:nvSpPr>
          <p:cNvPr id="7"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41406"/>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8"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611031"/>
            <a:ext cx="866849" cy="576706"/>
          </a:xfrm>
          <a:prstGeom prst="rect">
            <a:avLst/>
          </a:prstGeom>
        </p:spPr>
      </p:pic>
      <p:pic>
        <p:nvPicPr>
          <p:cNvPr id="10" name="Immagin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92272"/>
            <a:ext cx="1453337" cy="495465"/>
          </a:xfrm>
          <a:prstGeom prst="rect">
            <a:avLst/>
          </a:prstGeom>
          <a:noFill/>
        </p:spPr>
      </p:pic>
      <p:sp>
        <p:nvSpPr>
          <p:cNvPr id="11" name="CasellaDiTesto 22"/>
          <p:cNvSpPr txBox="1"/>
          <p:nvPr/>
        </p:nvSpPr>
        <p:spPr>
          <a:xfrm>
            <a:off x="10181331" y="9541406"/>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7301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90601" y="1181100"/>
            <a:ext cx="16186174" cy="8352928"/>
          </a:xfrm>
          <a:prstGeom prst="rect">
            <a:avLst/>
          </a:prstGeom>
        </p:spPr>
        <p:txBody>
          <a:bodyPr vert="horz" wrap="square" lIns="0" tIns="12065" rIns="0" bIns="0" rtlCol="0">
            <a:spAutoFit/>
          </a:bodyPr>
          <a:lstStyle/>
          <a:p>
            <a:pPr>
              <a:defRPr/>
            </a:pPr>
            <a:r>
              <a:rPr lang="en-US" altLang="es-ES" sz="4000" b="1" spc="-85" dirty="0">
                <a:solidFill>
                  <a:srgbClr val="343433"/>
                </a:solidFill>
                <a:latin typeface="Tahoma"/>
                <a:cs typeface="Tahoma"/>
              </a:rPr>
              <a:t>1.1 Online Security e online safety, </a:t>
            </a:r>
            <a:r>
              <a:rPr lang="en-US" altLang="es-ES" sz="4000" b="1" spc="-85" dirty="0" err="1">
                <a:solidFill>
                  <a:srgbClr val="343433"/>
                </a:solidFill>
                <a:latin typeface="Tahoma"/>
                <a:cs typeface="Tahoma"/>
              </a:rPr>
              <a:t>significato</a:t>
            </a:r>
            <a:endParaRPr lang="en-US" altLang="es-ES" sz="4000" b="1" spc="-85" dirty="0">
              <a:solidFill>
                <a:srgbClr val="343433"/>
              </a:solidFill>
              <a:latin typeface="Tahoma"/>
              <a:cs typeface="Tahoma"/>
            </a:endParaRPr>
          </a:p>
          <a:p>
            <a:pPr>
              <a:defRPr/>
            </a:pPr>
            <a:endParaRPr lang="es-ES" altLang="es-ES" sz="4000" b="1" spc="-85" dirty="0">
              <a:solidFill>
                <a:srgbClr val="343433"/>
              </a:solidFill>
              <a:latin typeface="Tahoma"/>
              <a:cs typeface="Tahoma"/>
            </a:endParaRPr>
          </a:p>
          <a:p>
            <a:pPr>
              <a:defRPr/>
            </a:pPr>
            <a:endParaRPr lang="es-ES" altLang="es-ES" sz="4000" b="1" spc="-85" dirty="0">
              <a:solidFill>
                <a:srgbClr val="343433"/>
              </a:solidFill>
              <a:latin typeface="Tahoma"/>
              <a:cs typeface="Tahoma"/>
            </a:endParaRPr>
          </a:p>
          <a:p>
            <a:pPr algn="just">
              <a:defRPr/>
            </a:pPr>
            <a:r>
              <a:rPr lang="it-IT" sz="2800" dirty="0">
                <a:effectLst/>
                <a:latin typeface="Tahoma" panose="020B0604030504040204" pitchFamily="34" charset="0"/>
                <a:ea typeface="Tahoma" panose="020B0604030504040204" pitchFamily="34" charset="0"/>
                <a:cs typeface="Tahoma" panose="020B0604030504040204" pitchFamily="34" charset="0"/>
              </a:rPr>
              <a:t>L’internet security consiste in una serie di tattiche di sicurezza per proteggere le attività e le transazioni condotte online su Internet. Queste tattiche hanno lo scopo di salvaguardare gli utenti da minacce come l'hacking di sistemi informatici, indirizzi e-mail o siti web. </a:t>
            </a:r>
          </a:p>
          <a:p>
            <a:pPr algn="just">
              <a:defRPr/>
            </a:pPr>
            <a:endParaRPr lang="it-IT" altLang="es-ES" dirty="0">
              <a:latin typeface="Arial" panose="020B0604020202020204" pitchFamily="34" charset="0"/>
              <a:ea typeface="Tahoma" panose="020B0604030504040204" pitchFamily="34" charset="0"/>
              <a:cs typeface="Tahoma" panose="020B0604030504040204" pitchFamily="34" charset="0"/>
            </a:endParaRPr>
          </a:p>
          <a:p>
            <a:pPr algn="just">
              <a:defRPr/>
            </a:pPr>
            <a:endParaRPr lang="en-US" altLang="es-ES" sz="2800" dirty="0">
              <a:latin typeface="Tahoma" panose="020B0604030504040204" pitchFamily="34" charset="0"/>
              <a:ea typeface="Tahoma" panose="020B0604030504040204" pitchFamily="34" charset="0"/>
              <a:cs typeface="Tahoma" panose="020B0604030504040204" pitchFamily="34" charset="0"/>
            </a:endParaRPr>
          </a:p>
          <a:p>
            <a:pPr algn="just">
              <a:defRPr/>
            </a:pPr>
            <a:r>
              <a:rPr lang="it-IT" sz="2800" b="1" dirty="0">
                <a:effectLst/>
                <a:latin typeface="Tahoma" panose="020B0604030504040204" pitchFamily="34" charset="0"/>
                <a:ea typeface="Tahoma" panose="020B0604030504040204" pitchFamily="34" charset="0"/>
                <a:cs typeface="Tahoma" panose="020B0604030504040204" pitchFamily="34" charset="0"/>
              </a:rPr>
              <a:t>L’Online </a:t>
            </a:r>
            <a:r>
              <a:rPr lang="it-IT" sz="2800" b="1" dirty="0" err="1">
                <a:effectLst/>
                <a:latin typeface="Tahoma" panose="020B0604030504040204" pitchFamily="34" charset="0"/>
                <a:ea typeface="Tahoma" panose="020B0604030504040204" pitchFamily="34" charset="0"/>
                <a:cs typeface="Tahoma" panose="020B0604030504040204" pitchFamily="34" charset="0"/>
              </a:rPr>
              <a:t>safety</a:t>
            </a:r>
            <a:r>
              <a:rPr lang="it-IT" sz="2800" dirty="0">
                <a:effectLst/>
                <a:latin typeface="Tahoma" panose="020B0604030504040204" pitchFamily="34" charset="0"/>
                <a:ea typeface="Tahoma" panose="020B0604030504040204" pitchFamily="34" charset="0"/>
                <a:cs typeface="Tahoma" panose="020B0604030504040204" pitchFamily="34" charset="0"/>
              </a:rPr>
              <a:t> protegge le persone che usano internet dai danni attraverso la consapevolezza, l'educazione, l'informazione e la tecnologia. Sicurezza online significa essere consapevoli della natura delle possibili minacce che si possono incontrare mentre si è impegnati in attività attraverso Internet, queste potrebbero essere minacce alla sicurezza, proteggere e gestire i propri dati personali online, ed evitare contenuti dannosi o illegali.</a:t>
            </a:r>
          </a:p>
          <a:p>
            <a:pPr algn="just">
              <a:defRPr/>
            </a:pPr>
            <a:endParaRPr lang="en-GB" altLang="es-ES" sz="4000" dirty="0">
              <a:latin typeface="Calibri" panose="020F0502020204030204" pitchFamily="34" charset="0"/>
              <a:cs typeface="Calibri" panose="020F0502020204030204" pitchFamily="34" charset="0"/>
            </a:endParaRPr>
          </a:p>
          <a:p>
            <a:pPr>
              <a:defRPr/>
            </a:pPr>
            <a:endParaRPr lang="en-GB" sz="4000" b="1" spc="-85" dirty="0">
              <a:solidFill>
                <a:srgbClr val="343433"/>
              </a:solidFill>
              <a:latin typeface="Calibri" panose="020F0502020204030204" pitchFamily="34" charset="0"/>
              <a:cs typeface="Calibri" panose="020F0502020204030204" pitchFamily="34" charset="0"/>
            </a:endParaRPr>
          </a:p>
          <a:p>
            <a:pPr>
              <a:defRPr/>
            </a:pPr>
            <a:endParaRPr sz="7200" b="1" spc="-85" dirty="0">
              <a:solidFill>
                <a:srgbClr val="343433"/>
              </a:solidFill>
              <a:latin typeface="Tahoma"/>
              <a:cs typeface="Tahoma"/>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41406"/>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8"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611031"/>
            <a:ext cx="866849" cy="576706"/>
          </a:xfrm>
          <a:prstGeom prst="rect">
            <a:avLst/>
          </a:prstGeom>
        </p:spPr>
      </p:pic>
      <p:pic>
        <p:nvPicPr>
          <p:cNvPr id="9" name="Immagin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92272"/>
            <a:ext cx="1453337" cy="495465"/>
          </a:xfrm>
          <a:prstGeom prst="rect">
            <a:avLst/>
          </a:prstGeom>
          <a:noFill/>
        </p:spPr>
      </p:pic>
      <p:sp>
        <p:nvSpPr>
          <p:cNvPr id="10" name="CasellaDiTesto 22"/>
          <p:cNvSpPr txBox="1"/>
          <p:nvPr/>
        </p:nvSpPr>
        <p:spPr>
          <a:xfrm>
            <a:off x="10181331" y="9541406"/>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536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16000" y="2552700"/>
            <a:ext cx="16367124" cy="7132081"/>
          </a:xfrm>
          <a:prstGeom prst="rect">
            <a:avLst/>
          </a:prstGeom>
        </p:spPr>
        <p:txBody>
          <a:bodyPr vert="horz" wrap="square" lIns="0" tIns="12065" rIns="0" bIns="0" rtlCol="0">
            <a:spAutoFit/>
          </a:bodyPr>
          <a:lstStyle/>
          <a:p>
            <a:pPr algn="just">
              <a:defRPr/>
            </a:pPr>
            <a:r>
              <a:rPr lang="it-IT" sz="2600" dirty="0">
                <a:effectLst/>
                <a:latin typeface="Tahoma" panose="020B0604030504040204" pitchFamily="34" charset="0"/>
                <a:ea typeface="Tahoma" panose="020B0604030504040204" pitchFamily="34" charset="0"/>
                <a:cs typeface="Tahoma" panose="020B0604030504040204" pitchFamily="34" charset="0"/>
              </a:rPr>
              <a:t>Le tecnologie digitali hanno rivoluzionato ogni aspetto della nostra vita, e la cultura non fa eccezione. Hanno avuto un impatto sulle catene del valore di tutte le industrie culturali e creative, non solo per quanto riguarda il processo creativo e la sua esecuzione, ma anche per quanto riguarda la realizzazione di un'opera o di un prodotto artistico e la sua promozione, distribuzione, marketing e vendita. Alcuni processi di produzione sono esclusivamente digitali e la tecnologia ha un enorme potenziale per rendere la cultura accessibile a tutti, democratizzando sia il consumo che il coinvolgimento nella creazione culturale.  </a:t>
            </a:r>
          </a:p>
          <a:p>
            <a:pPr algn="just">
              <a:defRPr/>
            </a:pPr>
            <a:endParaRPr lang="en-US" altLang="es-ES" sz="2600" dirty="0">
              <a:latin typeface="Tahoma" panose="020B0604030504040204" pitchFamily="34" charset="0"/>
              <a:ea typeface="Tahoma" panose="020B0604030504040204" pitchFamily="34" charset="0"/>
              <a:cs typeface="Tahoma" panose="020B0604030504040204" pitchFamily="34" charset="0"/>
            </a:endParaRPr>
          </a:p>
          <a:p>
            <a:pPr indent="-1270" algn="just">
              <a:spcAft>
                <a:spcPts val="1000"/>
              </a:spcAft>
            </a:pPr>
            <a:r>
              <a:rPr lang="it-IT" sz="2600" dirty="0">
                <a:effectLst/>
                <a:latin typeface="Tahoma" panose="020B0604030504040204" pitchFamily="34" charset="0"/>
                <a:ea typeface="Tahoma" panose="020B0604030504040204" pitchFamily="34" charset="0"/>
                <a:cs typeface="Tahoma" panose="020B0604030504040204" pitchFamily="34" charset="0"/>
              </a:rPr>
              <a:t>Allo stesso tempo, le istituzioni culturali, come i musei, gli archivi, le biblioteche e le emittenti cinematografiche, televisive e musicali hanno digitalizzato le loro collezioni nel tentativo di preservarle e renderle più ampiamente disponibili.</a:t>
            </a:r>
          </a:p>
          <a:p>
            <a:pPr indent="-1270" algn="just">
              <a:spcAft>
                <a:spcPts val="1000"/>
              </a:spcAft>
            </a:pPr>
            <a:r>
              <a:rPr lang="it-IT" sz="2600" dirty="0">
                <a:effectLst/>
                <a:latin typeface="Tahoma" panose="020B0604030504040204" pitchFamily="34" charset="0"/>
                <a:ea typeface="Tahoma" panose="020B0604030504040204" pitchFamily="34" charset="0"/>
                <a:cs typeface="Tahoma" panose="020B0604030504040204" pitchFamily="34" charset="0"/>
              </a:rPr>
              <a:t>Un'abbondanza di contenuti culturali digitali è disponibile online gratuitamente, a pagamento o illegalmente. Una tale disponibilità e abbondanza di contenuti culturali e i vari modi di consultarli online portano nuove sfide e opportunità per disturbare la sicurezza online di una persona con vari mezzi. Quindi è importante in questa era digitale essere informati e conoscere le minacce alla vostra sicurezza online e come proteggersi quando si accede a contenuti culturali online.</a:t>
            </a:r>
          </a:p>
          <a:p>
            <a:pPr algn="just">
              <a:defRPr/>
            </a:pPr>
            <a:endParaRPr lang="en-US" altLang="es-ES" sz="2800" dirty="0">
              <a:latin typeface="Tahoma" panose="020B0604030504040204" pitchFamily="34" charset="0"/>
              <a:ea typeface="Tahoma" panose="020B0604030504040204" pitchFamily="34" charset="0"/>
              <a:cs typeface="Tahoma" panose="020B0604030504040204" pitchFamily="34" charset="0"/>
            </a:endParaRPr>
          </a:p>
          <a:p>
            <a:pPr algn="just">
              <a:defRPr/>
            </a:pPr>
            <a:endParaRPr lang="en-US" altLang="es-ES" sz="2800" dirty="0">
              <a:latin typeface="Tahoma" panose="020B0604030504040204" pitchFamily="34" charset="0"/>
              <a:ea typeface="Tahoma" panose="020B0604030504040204" pitchFamily="34" charset="0"/>
              <a:cs typeface="Tahoma" panose="020B0604030504040204" pitchFamily="34" charset="0"/>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object 3"/>
          <p:cNvSpPr txBox="1"/>
          <p:nvPr/>
        </p:nvSpPr>
        <p:spPr>
          <a:xfrm>
            <a:off x="1016000" y="972671"/>
            <a:ext cx="10871200" cy="627736"/>
          </a:xfrm>
          <a:prstGeom prst="rect">
            <a:avLst/>
          </a:prstGeom>
        </p:spPr>
        <p:txBody>
          <a:bodyPr vert="horz" wrap="square" lIns="0" tIns="12065" rIns="0" bIns="0" rtlCol="0">
            <a:spAutoFit/>
          </a:bodyPr>
          <a:lstStyle/>
          <a:p>
            <a:pPr>
              <a:defRPr/>
            </a:pPr>
            <a:r>
              <a:rPr lang="en-US" sz="4000" b="1" spc="-85" dirty="0">
                <a:solidFill>
                  <a:srgbClr val="343433"/>
                </a:solidFill>
                <a:latin typeface="Tahoma"/>
                <a:cs typeface="Tahoma"/>
              </a:rPr>
              <a:t>1.2 </a:t>
            </a:r>
            <a:r>
              <a:rPr lang="en-US" sz="4000" b="1" spc="-85" dirty="0" err="1">
                <a:solidFill>
                  <a:srgbClr val="343433"/>
                </a:solidFill>
                <a:latin typeface="Tahoma"/>
                <a:cs typeface="Tahoma"/>
              </a:rPr>
              <a:t>Sicurezza</a:t>
            </a:r>
            <a:r>
              <a:rPr lang="en-US" sz="4000" b="1" spc="-85" dirty="0">
                <a:solidFill>
                  <a:srgbClr val="343433"/>
                </a:solidFill>
                <a:latin typeface="Tahoma"/>
                <a:cs typeface="Tahoma"/>
              </a:rPr>
              <a:t> online </a:t>
            </a:r>
            <a:r>
              <a:rPr lang="en-US" sz="4000" b="1" spc="-85" dirty="0" err="1">
                <a:solidFill>
                  <a:srgbClr val="343433"/>
                </a:solidFill>
                <a:latin typeface="Tahoma"/>
                <a:cs typeface="Tahoma"/>
              </a:rPr>
              <a:t>nei</a:t>
            </a:r>
            <a:r>
              <a:rPr lang="en-US" sz="4000" b="1" spc="-85" dirty="0">
                <a:solidFill>
                  <a:srgbClr val="343433"/>
                </a:solidFill>
                <a:latin typeface="Tahoma"/>
                <a:cs typeface="Tahoma"/>
              </a:rPr>
              <a:t> </a:t>
            </a:r>
            <a:r>
              <a:rPr lang="en-US" sz="4000" b="1" spc="-85" dirty="0" err="1">
                <a:solidFill>
                  <a:srgbClr val="343433"/>
                </a:solidFill>
                <a:latin typeface="Tahoma"/>
                <a:cs typeface="Tahoma"/>
              </a:rPr>
              <a:t>contenuti</a:t>
            </a:r>
            <a:r>
              <a:rPr lang="en-US" sz="4000" b="1" spc="-85" dirty="0">
                <a:solidFill>
                  <a:srgbClr val="343433"/>
                </a:solidFill>
                <a:latin typeface="Tahoma"/>
                <a:cs typeface="Tahoma"/>
              </a:rPr>
              <a:t> </a:t>
            </a:r>
            <a:r>
              <a:rPr lang="en-US" sz="4000" b="1" spc="-85" dirty="0" err="1">
                <a:solidFill>
                  <a:srgbClr val="343433"/>
                </a:solidFill>
                <a:latin typeface="Tahoma"/>
                <a:cs typeface="Tahoma"/>
              </a:rPr>
              <a:t>culturali</a:t>
            </a:r>
            <a:endParaRPr lang="en-US" sz="4000" b="1" spc="-85" dirty="0">
              <a:solidFill>
                <a:srgbClr val="343433"/>
              </a:solidFill>
              <a:latin typeface="Tahoma"/>
              <a:cs typeface="Tahoma"/>
            </a:endParaRPr>
          </a:p>
        </p:txBody>
      </p:sp>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41406"/>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611031"/>
            <a:ext cx="866849" cy="576706"/>
          </a:xfrm>
          <a:prstGeom prst="rect">
            <a:avLst/>
          </a:prstGeom>
        </p:spPr>
      </p:pic>
      <p:pic>
        <p:nvPicPr>
          <p:cNvPr id="10" name="Immagin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92272"/>
            <a:ext cx="1453337" cy="495465"/>
          </a:xfrm>
          <a:prstGeom prst="rect">
            <a:avLst/>
          </a:prstGeom>
          <a:noFill/>
        </p:spPr>
      </p:pic>
      <p:sp>
        <p:nvSpPr>
          <p:cNvPr id="11" name="CasellaDiTesto 22"/>
          <p:cNvSpPr txBox="1"/>
          <p:nvPr/>
        </p:nvSpPr>
        <p:spPr>
          <a:xfrm>
            <a:off x="10181331" y="9541406"/>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7508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90601" y="1181100"/>
            <a:ext cx="14097000" cy="4197944"/>
          </a:xfrm>
          <a:prstGeom prst="rect">
            <a:avLst/>
          </a:prstGeom>
        </p:spPr>
        <p:txBody>
          <a:bodyPr vert="horz" wrap="square" lIns="0" tIns="12065" rIns="0" bIns="0" rtlCol="0">
            <a:spAutoFit/>
          </a:bodyPr>
          <a:lstStyle/>
          <a:p>
            <a:pPr algn="ctr">
              <a:defRPr/>
            </a:pPr>
            <a:endParaRPr lang="es-ES" sz="4000" b="1" spc="-85" dirty="0">
              <a:solidFill>
                <a:srgbClr val="343433"/>
              </a:solidFill>
              <a:latin typeface="Tahoma"/>
              <a:cs typeface="Tahoma"/>
            </a:endParaRPr>
          </a:p>
          <a:p>
            <a:pPr algn="ctr">
              <a:defRPr/>
            </a:pPr>
            <a:endParaRPr lang="es-ES" sz="4000" b="1" spc="-85" dirty="0">
              <a:solidFill>
                <a:srgbClr val="343433"/>
              </a:solidFill>
              <a:latin typeface="Tahoma"/>
              <a:cs typeface="Tahoma"/>
            </a:endParaRPr>
          </a:p>
          <a:p>
            <a:pPr>
              <a:defRPr/>
            </a:pPr>
            <a:endParaRPr lang="es-ES" altLang="es-ES" sz="4000" b="1" spc="-85" dirty="0">
              <a:solidFill>
                <a:srgbClr val="343433"/>
              </a:solidFill>
              <a:latin typeface="Tahoma"/>
              <a:cs typeface="Tahoma"/>
            </a:endParaRPr>
          </a:p>
          <a:p>
            <a:pPr>
              <a:defRPr/>
            </a:pPr>
            <a:endParaRPr lang="en-GB" altLang="es-ES" sz="4000" dirty="0">
              <a:latin typeface="Calibri" panose="020F0502020204030204" pitchFamily="34" charset="0"/>
              <a:cs typeface="Calibri" panose="020F0502020204030204" pitchFamily="34" charset="0"/>
            </a:endParaRPr>
          </a:p>
          <a:p>
            <a:pPr>
              <a:defRPr/>
            </a:pPr>
            <a:endParaRPr lang="en-GB" sz="4000" b="1" spc="-85" dirty="0">
              <a:solidFill>
                <a:srgbClr val="343433"/>
              </a:solidFill>
              <a:latin typeface="Calibri" panose="020F0502020204030204" pitchFamily="34" charset="0"/>
              <a:cs typeface="Calibri" panose="020F0502020204030204" pitchFamily="34" charset="0"/>
            </a:endParaRPr>
          </a:p>
          <a:p>
            <a:pPr>
              <a:defRPr/>
            </a:pPr>
            <a:endParaRPr sz="7200" b="1" spc="-85" dirty="0">
              <a:solidFill>
                <a:srgbClr val="343433"/>
              </a:solidFill>
              <a:latin typeface="Tahoma"/>
              <a:cs typeface="Tahoma"/>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0272" y="2324100"/>
            <a:ext cx="10123367" cy="6477374"/>
          </a:xfrm>
          <a:prstGeom prst="rect">
            <a:avLst/>
          </a:prstGeom>
        </p:spPr>
      </p:pic>
      <p:sp>
        <p:nvSpPr>
          <p:cNvPr id="7" name="object 3"/>
          <p:cNvSpPr txBox="1"/>
          <p:nvPr/>
        </p:nvSpPr>
        <p:spPr>
          <a:xfrm>
            <a:off x="1016000" y="972671"/>
            <a:ext cx="11938000" cy="627736"/>
          </a:xfrm>
          <a:prstGeom prst="rect">
            <a:avLst/>
          </a:prstGeom>
        </p:spPr>
        <p:txBody>
          <a:bodyPr vert="horz" wrap="square" lIns="0" tIns="12065" rIns="0" bIns="0" rtlCol="0">
            <a:spAutoFit/>
          </a:bodyPr>
          <a:lstStyle/>
          <a:p>
            <a:pPr>
              <a:defRPr/>
            </a:pPr>
            <a:r>
              <a:rPr lang="es-ES" sz="4000" b="1" spc="-85" dirty="0">
                <a:solidFill>
                  <a:srgbClr val="343433"/>
                </a:solidFill>
                <a:latin typeface="Tahoma"/>
                <a:cs typeface="Tahoma"/>
              </a:rPr>
              <a:t>Unità 2: </a:t>
            </a:r>
            <a:r>
              <a:rPr lang="en-US" sz="4000" b="1" spc="-85" dirty="0">
                <a:solidFill>
                  <a:srgbClr val="343433"/>
                </a:solidFill>
                <a:latin typeface="Tahoma"/>
                <a:cs typeface="Tahoma"/>
              </a:rPr>
              <a:t>Le </a:t>
            </a:r>
            <a:r>
              <a:rPr lang="en-US" sz="4000" b="1" spc="-85" dirty="0" err="1">
                <a:solidFill>
                  <a:srgbClr val="343433"/>
                </a:solidFill>
                <a:latin typeface="Tahoma"/>
                <a:cs typeface="Tahoma"/>
              </a:rPr>
              <a:t>maggiori</a:t>
            </a:r>
            <a:r>
              <a:rPr lang="en-US" sz="4000" b="1" spc="-85" dirty="0">
                <a:solidFill>
                  <a:srgbClr val="343433"/>
                </a:solidFill>
                <a:latin typeface="Tahoma"/>
                <a:cs typeface="Tahoma"/>
              </a:rPr>
              <a:t> </a:t>
            </a:r>
            <a:r>
              <a:rPr lang="en-US" sz="4000" b="1" spc="-85" dirty="0" err="1">
                <a:solidFill>
                  <a:srgbClr val="343433"/>
                </a:solidFill>
                <a:latin typeface="Tahoma"/>
                <a:cs typeface="Tahoma"/>
              </a:rPr>
              <a:t>minacce</a:t>
            </a:r>
            <a:r>
              <a:rPr lang="en-US" sz="4000" b="1" spc="-85" dirty="0">
                <a:solidFill>
                  <a:srgbClr val="343433"/>
                </a:solidFill>
                <a:latin typeface="Tahoma"/>
                <a:cs typeface="Tahoma"/>
              </a:rPr>
              <a:t> </a:t>
            </a:r>
            <a:r>
              <a:rPr lang="en-US" sz="4000" b="1" spc="-85" dirty="0" err="1">
                <a:solidFill>
                  <a:srgbClr val="343433"/>
                </a:solidFill>
                <a:latin typeface="Tahoma"/>
                <a:cs typeface="Tahoma"/>
              </a:rPr>
              <a:t>alla</a:t>
            </a:r>
            <a:r>
              <a:rPr lang="en-US" sz="4000" b="1" spc="-85" dirty="0">
                <a:solidFill>
                  <a:srgbClr val="343433"/>
                </a:solidFill>
                <a:latin typeface="Tahoma"/>
                <a:cs typeface="Tahoma"/>
              </a:rPr>
              <a:t> </a:t>
            </a:r>
            <a:r>
              <a:rPr lang="en-US" sz="4000" b="1" spc="-85" dirty="0" err="1">
                <a:solidFill>
                  <a:srgbClr val="343433"/>
                </a:solidFill>
                <a:latin typeface="Tahoma"/>
                <a:cs typeface="Tahoma"/>
              </a:rPr>
              <a:t>tua</a:t>
            </a:r>
            <a:r>
              <a:rPr lang="en-US" sz="4000" b="1" spc="-85" dirty="0">
                <a:solidFill>
                  <a:srgbClr val="343433"/>
                </a:solidFill>
                <a:latin typeface="Tahoma"/>
                <a:cs typeface="Tahoma"/>
              </a:rPr>
              <a:t> </a:t>
            </a:r>
            <a:r>
              <a:rPr lang="en-US" sz="4000" b="1" spc="-85" dirty="0" err="1">
                <a:solidFill>
                  <a:srgbClr val="343433"/>
                </a:solidFill>
                <a:latin typeface="Tahoma"/>
                <a:cs typeface="Tahoma"/>
              </a:rPr>
              <a:t>sicurezza</a:t>
            </a:r>
            <a:endParaRPr lang="es-ES" altLang="es-ES" sz="4000" b="1" spc="-85" dirty="0">
              <a:solidFill>
                <a:srgbClr val="343433"/>
              </a:solidFill>
              <a:latin typeface="Tahoma"/>
              <a:cs typeface="Tahoma"/>
            </a:endParaRPr>
          </a:p>
        </p:txBody>
      </p:sp>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41406"/>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611031"/>
            <a:ext cx="866849" cy="576706"/>
          </a:xfrm>
          <a:prstGeom prst="rect">
            <a:avLst/>
          </a:prstGeom>
        </p:spPr>
      </p:pic>
      <p:pic>
        <p:nvPicPr>
          <p:cNvPr id="11" name="Immagin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92272"/>
            <a:ext cx="1453337" cy="495465"/>
          </a:xfrm>
          <a:prstGeom prst="rect">
            <a:avLst/>
          </a:prstGeom>
          <a:noFill/>
        </p:spPr>
      </p:pic>
      <p:sp>
        <p:nvSpPr>
          <p:cNvPr id="12" name="CasellaDiTesto 22"/>
          <p:cNvSpPr txBox="1"/>
          <p:nvPr/>
        </p:nvSpPr>
        <p:spPr>
          <a:xfrm>
            <a:off x="10181331" y="9541406"/>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1424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016000" y="2684950"/>
            <a:ext cx="16160775" cy="6629379"/>
          </a:xfrm>
          <a:prstGeom prst="rect">
            <a:avLst/>
          </a:prstGeom>
        </p:spPr>
        <p:txBody>
          <a:bodyPr vert="horz" wrap="square" lIns="0" tIns="12065" rIns="0" bIns="0" rtlCol="0">
            <a:spAutoFit/>
          </a:bodyPr>
          <a:lstStyle/>
          <a:p>
            <a:pPr algn="just">
              <a:defRPr/>
            </a:pPr>
            <a:r>
              <a:rPr lang="it-IT" sz="2000" dirty="0">
                <a:effectLst/>
                <a:latin typeface="Tahoma" panose="020B0604030504040204" pitchFamily="34" charset="0"/>
                <a:ea typeface="Tahoma" panose="020B0604030504040204" pitchFamily="34" charset="0"/>
                <a:cs typeface="Tahoma" panose="020B0604030504040204" pitchFamily="34" charset="0"/>
              </a:rPr>
              <a:t>Una minaccia alla sicurezza online si riferisce a qualsiasi possibile attacco maligno che cerca di accedere illegalmente ai dati, interrompere le operazioni digitali o danneggiare le informazioni.</a:t>
            </a:r>
          </a:p>
          <a:p>
            <a:pPr algn="just">
              <a:defRPr/>
            </a:pPr>
            <a:endParaRPr lang="en-US" altLang="es-ES" sz="2000" dirty="0">
              <a:latin typeface="Tahoma" panose="020B0604030504040204" pitchFamily="34" charset="0"/>
              <a:ea typeface="Tahoma" panose="020B0604030504040204" pitchFamily="34" charset="0"/>
              <a:cs typeface="Tahoma" panose="020B0604030504040204" pitchFamily="34" charset="0"/>
            </a:endParaRPr>
          </a:p>
          <a:p>
            <a:pPr algn="just">
              <a:defRPr/>
            </a:pPr>
            <a:r>
              <a:rPr lang="it-IT" sz="2000" dirty="0">
                <a:effectLst/>
                <a:latin typeface="Tahoma" panose="020B0604030504040204" pitchFamily="34" charset="0"/>
                <a:ea typeface="Tahoma" panose="020B0604030504040204" pitchFamily="34" charset="0"/>
                <a:cs typeface="Tahoma" panose="020B0604030504040204" pitchFamily="34" charset="0"/>
              </a:rPr>
              <a:t>Ci sono decine di minacce alla sicurezza online su Internet, quindi abbiamo deciso di concentrarci su quelle più pericolose e comuni.</a:t>
            </a:r>
          </a:p>
          <a:p>
            <a:pPr algn="just">
              <a:defRPr/>
            </a:pPr>
            <a:endParaRPr lang="en-US" altLang="es-ES" sz="2000" dirty="0">
              <a:latin typeface="Tahoma" panose="020B0604030504040204" pitchFamily="34" charset="0"/>
              <a:ea typeface="Tahoma" panose="020B0604030504040204" pitchFamily="34" charset="0"/>
              <a:cs typeface="Tahoma" panose="020B0604030504040204" pitchFamily="34" charset="0"/>
            </a:endParaRPr>
          </a:p>
          <a:p>
            <a:pPr algn="just">
              <a:defRPr/>
            </a:pPr>
            <a:r>
              <a:rPr lang="en-US" altLang="es-ES" sz="2000" b="1" dirty="0">
                <a:latin typeface="Tahoma" panose="020B0604030504040204" pitchFamily="34" charset="0"/>
                <a:ea typeface="Tahoma" panose="020B0604030504040204" pitchFamily="34" charset="0"/>
                <a:cs typeface="Tahoma" panose="020B0604030504040204" pitchFamily="34" charset="0"/>
              </a:rPr>
              <a:t>Malware</a:t>
            </a:r>
            <a:r>
              <a:rPr lang="en-US" altLang="es-ES" sz="2000" dirty="0">
                <a:latin typeface="Tahoma" panose="020B0604030504040204" pitchFamily="34" charset="0"/>
                <a:ea typeface="Tahoma" panose="020B0604030504040204" pitchFamily="34" charset="0"/>
                <a:cs typeface="Tahoma" panose="020B0604030504040204" pitchFamily="34" charset="0"/>
              </a:rPr>
              <a:t> </a:t>
            </a:r>
          </a:p>
          <a:p>
            <a:pPr indent="-1270" algn="just">
              <a:lnSpc>
                <a:spcPct val="115000"/>
              </a:lnSpc>
              <a:spcAft>
                <a:spcPts val="1000"/>
              </a:spcAft>
            </a:pPr>
            <a:r>
              <a:rPr lang="it-IT" sz="2000" dirty="0">
                <a:effectLst/>
                <a:latin typeface="Tahoma" panose="020B0604030504040204" pitchFamily="34" charset="0"/>
                <a:ea typeface="Tahoma" panose="020B0604030504040204" pitchFamily="34" charset="0"/>
                <a:cs typeface="Tahoma" panose="020B0604030504040204" pitchFamily="34" charset="0"/>
              </a:rPr>
              <a:t>Il malware è un software maligno come spyware, ransomware, virus e worm. Il malware si attiva quando un utente clicca su un link o un allegato dannoso, che porta all'installazione di un software pericoloso che il malware, una volta attivato, può:</a:t>
            </a:r>
          </a:p>
          <a:p>
            <a:pPr marL="342900" lvl="0" indent="-342900" algn="just">
              <a:lnSpc>
                <a:spcPct val="115000"/>
              </a:lnSpc>
              <a:buFont typeface="Symbol" panose="05050102010706020507" pitchFamily="18" charset="2"/>
              <a:buChar char=""/>
            </a:pPr>
            <a:r>
              <a:rPr lang="it-IT" sz="2000" dirty="0">
                <a:effectLst/>
                <a:latin typeface="Tahoma" panose="020B0604030504040204" pitchFamily="34" charset="0"/>
                <a:ea typeface="Tahoma" panose="020B0604030504040204" pitchFamily="34" charset="0"/>
                <a:cs typeface="Tahoma" panose="020B0604030504040204" pitchFamily="34" charset="0"/>
              </a:rPr>
              <a:t>Bloccare l'accesso a componenti chiave del lavoro (ransomware)</a:t>
            </a:r>
          </a:p>
          <a:p>
            <a:pPr marL="342900" lvl="0" indent="-342900" algn="just">
              <a:lnSpc>
                <a:spcPct val="115000"/>
              </a:lnSpc>
              <a:buFont typeface="Symbol" panose="05050102010706020507" pitchFamily="18" charset="2"/>
              <a:buChar char=""/>
            </a:pPr>
            <a:r>
              <a:rPr lang="it-IT" sz="2000" dirty="0">
                <a:effectLst/>
                <a:latin typeface="Tahoma" panose="020B0604030504040204" pitchFamily="34" charset="0"/>
                <a:ea typeface="Tahoma" panose="020B0604030504040204" pitchFamily="34" charset="0"/>
                <a:cs typeface="Tahoma" panose="020B0604030504040204" pitchFamily="34" charset="0"/>
              </a:rPr>
              <a:t>Installare ulteriori software dannosi</a:t>
            </a:r>
          </a:p>
          <a:p>
            <a:pPr marL="342900" lvl="0" indent="-342900" algn="just">
              <a:lnSpc>
                <a:spcPct val="115000"/>
              </a:lnSpc>
              <a:buFont typeface="Symbol" panose="05050102010706020507" pitchFamily="18" charset="2"/>
              <a:buChar char=""/>
            </a:pPr>
            <a:r>
              <a:rPr lang="it-IT" sz="2000" dirty="0">
                <a:effectLst/>
                <a:latin typeface="Tahoma" panose="020B0604030504040204" pitchFamily="34" charset="0"/>
                <a:ea typeface="Tahoma" panose="020B0604030504040204" pitchFamily="34" charset="0"/>
                <a:cs typeface="Tahoma" panose="020B0604030504040204" pitchFamily="34" charset="0"/>
              </a:rPr>
              <a:t>Ottenere segretamente informazioni trasmettendo dati dal disco rigido (spyware)</a:t>
            </a:r>
          </a:p>
          <a:p>
            <a:pPr marL="342900" lvl="0" indent="-342900" algn="just">
              <a:lnSpc>
                <a:spcPct val="115000"/>
              </a:lnSpc>
              <a:spcAft>
                <a:spcPts val="1000"/>
              </a:spcAft>
              <a:buFont typeface="Symbol" panose="05050102010706020507" pitchFamily="18" charset="2"/>
              <a:buChar char=""/>
            </a:pPr>
            <a:r>
              <a:rPr lang="it-IT" sz="2000" dirty="0">
                <a:effectLst/>
                <a:latin typeface="Tahoma" panose="020B0604030504040204" pitchFamily="34" charset="0"/>
                <a:ea typeface="Tahoma" panose="020B0604030504040204" pitchFamily="34" charset="0"/>
                <a:cs typeface="Tahoma" panose="020B0604030504040204" pitchFamily="34" charset="0"/>
              </a:rPr>
              <a:t>Distruggere singole parti, rendendo il sistema inutilizzabile</a:t>
            </a:r>
          </a:p>
          <a:p>
            <a:pPr algn="just">
              <a:defRPr/>
            </a:pPr>
            <a:endParaRPr lang="en-US" altLang="es-ES" sz="2000" dirty="0">
              <a:latin typeface="Tahoma" panose="020B0604030504040204" pitchFamily="34" charset="0"/>
              <a:ea typeface="Tahoma" panose="020B0604030504040204" pitchFamily="34" charset="0"/>
              <a:cs typeface="Tahoma" panose="020B0604030504040204" pitchFamily="34" charset="0"/>
            </a:endParaRPr>
          </a:p>
          <a:p>
            <a:pPr indent="-635" algn="just">
              <a:lnSpc>
                <a:spcPct val="115000"/>
              </a:lnSpc>
              <a:spcAft>
                <a:spcPts val="1000"/>
              </a:spcAft>
            </a:pPr>
            <a:r>
              <a:rPr lang="it-IT" sz="2000" b="1" dirty="0">
                <a:effectLst/>
                <a:latin typeface="Tahoma" panose="020B0604030504040204" pitchFamily="34" charset="0"/>
                <a:ea typeface="Tahoma" panose="020B0604030504040204" pitchFamily="34" charset="0"/>
                <a:cs typeface="Tahoma" panose="020B0604030504040204" pitchFamily="34" charset="0"/>
              </a:rPr>
              <a:t>Uomo nel mezzo, MITM:</a:t>
            </a:r>
            <a:endParaRPr lang="it-IT" sz="2000" dirty="0">
              <a:effectLst/>
              <a:latin typeface="Tahoma" panose="020B0604030504040204" pitchFamily="34" charset="0"/>
              <a:ea typeface="Tahoma" panose="020B0604030504040204" pitchFamily="34" charset="0"/>
              <a:cs typeface="Tahoma" panose="020B0604030504040204" pitchFamily="34" charset="0"/>
            </a:endParaRPr>
          </a:p>
          <a:p>
            <a:r>
              <a:rPr lang="it-IT" sz="2000" dirty="0">
                <a:effectLst/>
                <a:latin typeface="Tahoma" panose="020B0604030504040204" pitchFamily="34" charset="0"/>
                <a:ea typeface="Tahoma" panose="020B0604030504040204" pitchFamily="34" charset="0"/>
                <a:cs typeface="Tahoma" panose="020B0604030504040204" pitchFamily="34" charset="0"/>
              </a:rPr>
              <a:t>Una minaccia man-in-the-middle (MITM) si verifica quando attori malintenzionati si inseriscono in una transazione a due parti. Dopo aver interrotto la transazione, possono filtrare e rubare i dati. La minaccia MITM si realizza spesso quando un visitatore utilizza una rete Wi-Fi pubblica non protetta. Gli attori maligni si inseriscono tra il visitatore e la rete, e poi usano il malware menzionato prima per installare software e usare i dati in maniera maligna</a:t>
            </a:r>
            <a:endParaRPr lang="en-US" altLang="es-ES" sz="2000" dirty="0">
              <a:latin typeface="Tahoma" panose="020B0604030504040204" pitchFamily="34" charset="0"/>
              <a:ea typeface="Tahoma" panose="020B0604030504040204" pitchFamily="34" charset="0"/>
              <a:cs typeface="Tahoma" panose="020B0604030504040204" pitchFamily="34" charset="0"/>
            </a:endParaRPr>
          </a:p>
          <a:p>
            <a:pPr algn="just">
              <a:defRPr/>
            </a:pPr>
            <a:endParaRPr lang="en-US" altLang="es-ES" sz="2400"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15544800" y="266700"/>
            <a:ext cx="1838324" cy="1066799"/>
          </a:xfrm>
          <a:prstGeom prst="rect">
            <a:avLst/>
          </a:prstGeom>
        </p:spPr>
      </p:pic>
      <p:sp>
        <p:nvSpPr>
          <p:cNvPr id="7" name="object 3"/>
          <p:cNvSpPr txBox="1"/>
          <p:nvPr/>
        </p:nvSpPr>
        <p:spPr>
          <a:xfrm>
            <a:off x="1016000" y="972671"/>
            <a:ext cx="11938000" cy="1243289"/>
          </a:xfrm>
          <a:prstGeom prst="rect">
            <a:avLst/>
          </a:prstGeom>
        </p:spPr>
        <p:txBody>
          <a:bodyPr vert="horz" wrap="square" lIns="0" tIns="12065" rIns="0" bIns="0" rtlCol="0">
            <a:spAutoFit/>
          </a:bodyPr>
          <a:lstStyle/>
          <a:p>
            <a:pPr>
              <a:defRPr/>
            </a:pPr>
            <a:r>
              <a:rPr lang="en-US" sz="4000" b="1" spc="-85" dirty="0">
                <a:solidFill>
                  <a:srgbClr val="343433"/>
                </a:solidFill>
                <a:latin typeface="Tahoma"/>
                <a:cs typeface="Tahoma"/>
              </a:rPr>
              <a:t>2.1 </a:t>
            </a:r>
            <a:r>
              <a:rPr lang="it-IT" sz="4000" b="1" dirty="0">
                <a:effectLst/>
                <a:latin typeface="Tahoma" panose="020B0604030504040204" pitchFamily="34" charset="0"/>
                <a:ea typeface="Tahoma" panose="020B0604030504040204" pitchFamily="34" charset="0"/>
                <a:cs typeface="Tahoma" panose="020B0604030504040204" pitchFamily="34" charset="0"/>
              </a:rPr>
              <a:t>Tipi di minacce alla sicurezza online </a:t>
            </a:r>
            <a:endParaRPr lang="it-IT" sz="4000" dirty="0">
              <a:effectLst/>
              <a:latin typeface="Tahoma" panose="020B0604030504040204" pitchFamily="34" charset="0"/>
              <a:ea typeface="Tahoma" panose="020B0604030504040204" pitchFamily="34" charset="0"/>
              <a:cs typeface="Tahoma" panose="020B0604030504040204" pitchFamily="34" charset="0"/>
            </a:endParaRPr>
          </a:p>
          <a:p>
            <a:pPr>
              <a:defRPr/>
            </a:pPr>
            <a:r>
              <a:rPr lang="en-US" sz="4000" b="1" spc="-85" dirty="0">
                <a:solidFill>
                  <a:srgbClr val="343433"/>
                </a:solidFill>
                <a:latin typeface="Tahoma"/>
                <a:cs typeface="Tahoma"/>
              </a:rPr>
              <a:t> </a:t>
            </a:r>
          </a:p>
        </p:txBody>
      </p:sp>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41406"/>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51" y="9611031"/>
            <a:ext cx="866849" cy="576706"/>
          </a:xfrm>
          <a:prstGeom prst="rect">
            <a:avLst/>
          </a:prstGeom>
        </p:spPr>
      </p:pic>
      <p:pic>
        <p:nvPicPr>
          <p:cNvPr id="10" name="Immagin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7431" y="9692272"/>
            <a:ext cx="1453337" cy="495465"/>
          </a:xfrm>
          <a:prstGeom prst="rect">
            <a:avLst/>
          </a:prstGeom>
          <a:noFill/>
        </p:spPr>
      </p:pic>
      <p:sp>
        <p:nvSpPr>
          <p:cNvPr id="11" name="CasellaDiTesto 22"/>
          <p:cNvSpPr txBox="1"/>
          <p:nvPr/>
        </p:nvSpPr>
        <p:spPr>
          <a:xfrm>
            <a:off x="10181331" y="9541406"/>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0027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5544800" y="266700"/>
            <a:ext cx="1838324" cy="106679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0086" y="3253762"/>
            <a:ext cx="7083038" cy="5182829"/>
          </a:xfrm>
          <a:prstGeom prst="rect">
            <a:avLst/>
          </a:prstGeom>
        </p:spPr>
      </p:pic>
      <p:sp>
        <p:nvSpPr>
          <p:cNvPr id="7" name="object 3"/>
          <p:cNvSpPr txBox="1"/>
          <p:nvPr/>
        </p:nvSpPr>
        <p:spPr>
          <a:xfrm>
            <a:off x="1016000" y="972671"/>
            <a:ext cx="11938000" cy="627736"/>
          </a:xfrm>
          <a:prstGeom prst="rect">
            <a:avLst/>
          </a:prstGeom>
        </p:spPr>
        <p:txBody>
          <a:bodyPr vert="horz" wrap="square" lIns="0" tIns="12065" rIns="0" bIns="0" rtlCol="0">
            <a:spAutoFit/>
          </a:bodyPr>
          <a:lstStyle/>
          <a:p>
            <a:pPr>
              <a:defRPr/>
            </a:pPr>
            <a:r>
              <a:rPr lang="en-US" sz="4000" b="1" spc="-85" dirty="0">
                <a:solidFill>
                  <a:srgbClr val="343433"/>
                </a:solidFill>
                <a:latin typeface="Tahoma"/>
                <a:cs typeface="Tahoma"/>
              </a:rPr>
              <a:t>2.1 Tipi di </a:t>
            </a:r>
            <a:r>
              <a:rPr lang="en-US" sz="4000" b="1" spc="-85" dirty="0" err="1">
                <a:solidFill>
                  <a:srgbClr val="343433"/>
                </a:solidFill>
                <a:latin typeface="Tahoma"/>
                <a:cs typeface="Tahoma"/>
              </a:rPr>
              <a:t>minacce</a:t>
            </a:r>
            <a:r>
              <a:rPr lang="en-US" sz="4000" b="1" spc="-85" dirty="0">
                <a:solidFill>
                  <a:srgbClr val="343433"/>
                </a:solidFill>
                <a:latin typeface="Tahoma"/>
                <a:cs typeface="Tahoma"/>
              </a:rPr>
              <a:t> </a:t>
            </a:r>
            <a:r>
              <a:rPr lang="en-US" sz="4000" b="1" spc="-85" dirty="0" err="1">
                <a:solidFill>
                  <a:srgbClr val="343433"/>
                </a:solidFill>
                <a:latin typeface="Tahoma"/>
                <a:cs typeface="Tahoma"/>
              </a:rPr>
              <a:t>alla</a:t>
            </a:r>
            <a:r>
              <a:rPr lang="en-US" sz="4000" b="1" spc="-85" dirty="0">
                <a:solidFill>
                  <a:srgbClr val="343433"/>
                </a:solidFill>
                <a:latin typeface="Tahoma"/>
                <a:cs typeface="Tahoma"/>
              </a:rPr>
              <a:t> </a:t>
            </a:r>
            <a:r>
              <a:rPr lang="en-US" sz="4000" b="1" spc="-85" dirty="0" err="1">
                <a:solidFill>
                  <a:srgbClr val="343433"/>
                </a:solidFill>
                <a:latin typeface="Tahoma"/>
                <a:cs typeface="Tahoma"/>
              </a:rPr>
              <a:t>sicurezza</a:t>
            </a:r>
            <a:r>
              <a:rPr lang="en-US" sz="4000" b="1" spc="-85" dirty="0">
                <a:solidFill>
                  <a:srgbClr val="343433"/>
                </a:solidFill>
                <a:latin typeface="Tahoma"/>
                <a:cs typeface="Tahoma"/>
              </a:rPr>
              <a:t> Online </a:t>
            </a:r>
          </a:p>
        </p:txBody>
      </p:sp>
      <p:sp>
        <p:nvSpPr>
          <p:cNvPr id="11" name="CasellaDiTesto 10">
            <a:extLst>
              <a:ext uri="{FF2B5EF4-FFF2-40B4-BE49-F238E27FC236}">
                <a16:creationId xmlns:a16="http://schemas.microsoft.com/office/drawing/2014/main" xmlns="" id="{3A817F27-68BD-494F-A941-9F439422B149}"/>
              </a:ext>
            </a:extLst>
          </p:cNvPr>
          <p:cNvSpPr txBox="1"/>
          <p:nvPr/>
        </p:nvSpPr>
        <p:spPr>
          <a:xfrm>
            <a:off x="587387" y="3099094"/>
            <a:ext cx="9144000" cy="5170711"/>
          </a:xfrm>
          <a:prstGeom prst="rect">
            <a:avLst/>
          </a:prstGeom>
          <a:noFill/>
        </p:spPr>
        <p:txBody>
          <a:bodyPr wrap="square">
            <a:spAutoFit/>
          </a:bodyPr>
          <a:lstStyle/>
          <a:p>
            <a:pPr indent="-1270" algn="just">
              <a:lnSpc>
                <a:spcPct val="115000"/>
              </a:lnSpc>
              <a:spcAft>
                <a:spcPts val="1000"/>
              </a:spcAft>
            </a:pPr>
            <a:r>
              <a:rPr lang="it-IT" sz="2000" b="1" dirty="0">
                <a:effectLst/>
                <a:latin typeface="Tahoma" panose="020B0604030504040204" pitchFamily="34" charset="0"/>
                <a:ea typeface="Tahoma" panose="020B0604030504040204" pitchFamily="34" charset="0"/>
                <a:cs typeface="Tahoma" panose="020B0604030504040204" pitchFamily="34" charset="0"/>
              </a:rPr>
              <a:t>Phishing: </a:t>
            </a:r>
            <a:endParaRPr lang="it-IT" sz="2000" dirty="0">
              <a:effectLst/>
              <a:latin typeface="Tahoma" panose="020B0604030504040204" pitchFamily="34" charset="0"/>
              <a:ea typeface="Tahoma" panose="020B0604030504040204" pitchFamily="34" charset="0"/>
              <a:cs typeface="Tahoma" panose="020B0604030504040204" pitchFamily="34" charset="0"/>
            </a:endParaRPr>
          </a:p>
          <a:p>
            <a:pPr indent="-1270" algn="just">
              <a:lnSpc>
                <a:spcPct val="115000"/>
              </a:lnSpc>
              <a:spcAft>
                <a:spcPts val="1000"/>
              </a:spcAft>
            </a:pPr>
            <a:r>
              <a:rPr lang="it-IT" sz="2000" dirty="0">
                <a:effectLst/>
                <a:latin typeface="Tahoma" panose="020B0604030504040204" pitchFamily="34" charset="0"/>
                <a:ea typeface="Tahoma" panose="020B0604030504040204" pitchFamily="34" charset="0"/>
                <a:cs typeface="Tahoma" panose="020B0604030504040204" pitchFamily="34" charset="0"/>
              </a:rPr>
              <a:t>Gli attacchi di phishing utilizzano una comunicazione falsa, come un'e-mail, per indurre il destinatario ad aprirla ed eseguire le istruzioni all'interno, come fornire un numero di carta di credito. L'obiettivo è quello di rubare dati sensibili come la carta di credito e le informazioni di accesso o di installare malware sulla macchina della vittima.</a:t>
            </a:r>
          </a:p>
          <a:p>
            <a:pPr indent="-1270" algn="just">
              <a:lnSpc>
                <a:spcPct val="115000"/>
              </a:lnSpc>
              <a:spcAft>
                <a:spcPts val="1000"/>
              </a:spcAft>
            </a:pPr>
            <a:r>
              <a:rPr lang="it-IT" sz="2000" dirty="0">
                <a:effectLst/>
                <a:latin typeface="Tahoma" panose="020B0604030504040204" pitchFamily="34" charset="0"/>
                <a:ea typeface="Tahoma" panose="020B0604030504040204" pitchFamily="34" charset="0"/>
                <a:cs typeface="Tahoma" panose="020B0604030504040204" pitchFamily="34" charset="0"/>
              </a:rPr>
              <a:t> </a:t>
            </a:r>
          </a:p>
          <a:p>
            <a:pPr indent="-1270" algn="just">
              <a:lnSpc>
                <a:spcPct val="115000"/>
              </a:lnSpc>
              <a:spcAft>
                <a:spcPts val="1000"/>
              </a:spcAft>
            </a:pPr>
            <a:r>
              <a:rPr lang="it-IT" sz="2000" b="1" dirty="0">
                <a:effectLst/>
                <a:latin typeface="Tahoma" panose="020B0604030504040204" pitchFamily="34" charset="0"/>
                <a:ea typeface="Tahoma" panose="020B0604030504040204" pitchFamily="34" charset="0"/>
                <a:cs typeface="Tahoma" panose="020B0604030504040204" pitchFamily="34" charset="0"/>
              </a:rPr>
              <a:t>Phishing Attack:</a:t>
            </a:r>
            <a:endParaRPr lang="it-IT" sz="2000" dirty="0">
              <a:effectLst/>
              <a:latin typeface="Tahoma" panose="020B0604030504040204" pitchFamily="34" charset="0"/>
              <a:ea typeface="Tahoma" panose="020B0604030504040204" pitchFamily="34" charset="0"/>
              <a:cs typeface="Tahoma" panose="020B0604030504040204" pitchFamily="34" charset="0"/>
            </a:endParaRPr>
          </a:p>
          <a:p>
            <a:pPr indent="-1270" algn="just">
              <a:lnSpc>
                <a:spcPct val="115000"/>
              </a:lnSpc>
              <a:spcAft>
                <a:spcPts val="1000"/>
              </a:spcAft>
            </a:pPr>
            <a:r>
              <a:rPr lang="it-IT" sz="2000" dirty="0">
                <a:effectLst/>
                <a:latin typeface="Tahoma" panose="020B0604030504040204" pitchFamily="34" charset="0"/>
                <a:ea typeface="Tahoma" panose="020B0604030504040204" pitchFamily="34" charset="0"/>
                <a:cs typeface="Tahoma" panose="020B0604030504040204" pitchFamily="34" charset="0"/>
              </a:rPr>
              <a:t>Con la password giusta, un attore malintenzionato ha accesso a una grande quantità di informazioni. L'ingegneria sociale è un tipo di attacco alle password che viene definito come "una strategia che si basa molto sull'interazione umana e spesso implica ingannare le persone a violare le pratiche di sicurezza standard".</a:t>
            </a:r>
          </a:p>
        </p:txBody>
      </p:sp>
      <p:sp>
        <p:nvSpPr>
          <p:cNvPr id="8" name="CuadroTexto 34">
            <a:extLst>
              <a:ext uri="{FF2B5EF4-FFF2-40B4-BE49-F238E27FC236}">
                <a16:creationId xmlns:a16="http://schemas.microsoft.com/office/drawing/2014/main" xmlns="" xmlns:lc="http://schemas.openxmlformats.org/drawingml/2006/lockedCanvas" id="{44E54EA5-B936-477F-B276-BB60E2C6703D}"/>
              </a:ext>
            </a:extLst>
          </p:cNvPr>
          <p:cNvSpPr txBox="1"/>
          <p:nvPr/>
        </p:nvSpPr>
        <p:spPr>
          <a:xfrm>
            <a:off x="1009222" y="9541406"/>
            <a:ext cx="7688210"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200" dirty="0">
                <a:solidFill>
                  <a:schemeClr val="dk1"/>
                </a:solidFill>
              </a:rPr>
              <a:t>With the support of the Erasmus+ </a:t>
            </a:r>
            <a:r>
              <a:rPr lang="en-US" sz="1200" dirty="0" err="1">
                <a:solidFill>
                  <a:schemeClr val="dk1"/>
                </a:solidFill>
              </a:rPr>
              <a:t>programme</a:t>
            </a:r>
            <a:r>
              <a:rPr lang="en-US" sz="1200" dirty="0">
                <a:solidFill>
                  <a:schemeClr val="dk1"/>
                </a:solidFill>
              </a:rPr>
              <a:t> of the European Union. This document and its contents reflects the views only of the authors, and the Commission cannot be held responsible for any use which may be made of the information contained therein. </a:t>
            </a:r>
          </a:p>
        </p:txBody>
      </p:sp>
      <p:pic>
        <p:nvPicPr>
          <p:cNvPr id="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851" y="9611031"/>
            <a:ext cx="866849" cy="576706"/>
          </a:xfrm>
          <a:prstGeom prst="rect">
            <a:avLst/>
          </a:prstGeom>
        </p:spPr>
      </p:pic>
      <p:pic>
        <p:nvPicPr>
          <p:cNvPr id="10" name="Immagin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7431" y="9692272"/>
            <a:ext cx="1453337" cy="495465"/>
          </a:xfrm>
          <a:prstGeom prst="rect">
            <a:avLst/>
          </a:prstGeom>
          <a:noFill/>
        </p:spPr>
      </p:pic>
      <p:sp>
        <p:nvSpPr>
          <p:cNvPr id="12" name="CasellaDiTesto 22"/>
          <p:cNvSpPr txBox="1"/>
          <p:nvPr/>
        </p:nvSpPr>
        <p:spPr>
          <a:xfrm>
            <a:off x="10181331" y="9541406"/>
            <a:ext cx="8170464" cy="64633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Calibri" panose="020F0502020204030204" pitchFamily="34" charset="0"/>
                <a:cs typeface="Calibri" panose="020F0502020204030204" pitchFamily="34" charset="0"/>
              </a:rPr>
              <a:t>Legal </a:t>
            </a:r>
            <a:r>
              <a:rPr lang="en-US" sz="1200" dirty="0">
                <a:latin typeface="Calibri" panose="020F0502020204030204" pitchFamily="34" charset="0"/>
                <a:cs typeface="Calibri" panose="020F0502020204030204" pitchFamily="34" charset="0"/>
              </a:rPr>
              <a:t>description – Creative Commons licensing: The materials published on the </a:t>
            </a:r>
            <a:r>
              <a:rPr lang="en-US" sz="1200" dirty="0" smtClean="0">
                <a:latin typeface="Calibri" panose="020F0502020204030204" pitchFamily="34" charset="0"/>
                <a:cs typeface="Calibri" panose="020F0502020204030204" pitchFamily="34" charset="0"/>
              </a:rPr>
              <a:t>SOS project </a:t>
            </a:r>
            <a:r>
              <a:rPr lang="en-US" sz="1200" dirty="0">
                <a:latin typeface="Calibri" panose="020F0502020204030204" pitchFamily="34" charset="0"/>
                <a:cs typeface="Calibri" panose="020F0502020204030204" pitchFamily="34" charset="0"/>
              </a:rPr>
              <a:t>website are classified as Open Educational Resources' (OER) and can be freely (without permission of their creators): downloaded, used, reused, copied, adapted, and shared by users, with information about the source of their origin.</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7046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TotalTime>
  <Words>4915</Words>
  <Application>Microsoft Office PowerPoint</Application>
  <PresentationFormat>Personalizzato</PresentationFormat>
  <Paragraphs>205</Paragraphs>
  <Slides>23</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23</vt:i4>
      </vt:variant>
    </vt:vector>
  </HeadingPairs>
  <TitlesOfParts>
    <vt:vector size="31" baseType="lpstr">
      <vt:lpstr>Arial</vt:lpstr>
      <vt:lpstr>Arial Rounded</vt:lpstr>
      <vt:lpstr>Calibri</vt:lpstr>
      <vt:lpstr>Symbol</vt:lpstr>
      <vt:lpstr>Tahoma</vt:lpstr>
      <vt:lpstr>Times New Roman</vt:lpstr>
      <vt:lpstr>Verdana</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SOS creativity ppt 2</dc:title>
  <dc:creator>Monia Coppola</dc:creator>
  <cp:keywords>DAEZmAheWYA,BAEXurJiHZU</cp:keywords>
  <cp:lastModifiedBy>Windows User</cp:lastModifiedBy>
  <cp:revision>55</cp:revision>
  <dcterms:created xsi:type="dcterms:W3CDTF">2021-03-23T16:52:22Z</dcterms:created>
  <dcterms:modified xsi:type="dcterms:W3CDTF">2022-08-09T08:19:13Z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2021-03-23T00:00:00Z</vt:filetime>
  </property>
  <property fmtid="{D5CDD505-2E9C-101B-9397-08002B2CF9AE}" pid="3" name="Creator">
    <vt:lpwstr>Canva</vt:lpwstr>
  </property>
  <property fmtid="{D5CDD505-2E9C-101B-9397-08002B2CF9AE}" pid="4" name="LastSaved">
    <vt:filetime>2021-03-23T00:00:00Z</vt:filetime>
  </property>
</Properties>
</file>