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60" r:id="rId3"/>
    <p:sldId id="263" r:id="rId4"/>
    <p:sldId id="279" r:id="rId5"/>
    <p:sldId id="266" r:id="rId6"/>
    <p:sldId id="269" r:id="rId7"/>
    <p:sldId id="280" r:id="rId8"/>
    <p:sldId id="267" r:id="rId9"/>
    <p:sldId id="281" r:id="rId10"/>
    <p:sldId id="268" r:id="rId11"/>
    <p:sldId id="274" r:id="rId12"/>
    <p:sldId id="282" r:id="rId13"/>
    <p:sldId id="285" r:id="rId14"/>
    <p:sldId id="283" r:id="rId15"/>
    <p:sldId id="264" r:id="rId16"/>
    <p:sldId id="284" r:id="rId17"/>
    <p:sldId id="262" r:id="rId18"/>
  </p:sldIdLst>
  <p:sldSz cx="18288000" cy="10287000"/>
  <p:notesSz cx="18288000" cy="10287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32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EF734-874B-4921-AAA4-616F0B8B9738}" type="datetimeFigureOut">
              <a:rPr lang="es-ES" smtClean="0"/>
              <a:t>09/08/2022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AACD5-0C54-4359-8CA4-FB11B6E773CF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5420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BAACD5-0C54-4359-8CA4-FB11B6E773C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2342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378183"/>
            <a:ext cx="18288000" cy="904875"/>
          </a:xfrm>
          <a:custGeom>
            <a:avLst/>
            <a:gdLst/>
            <a:ahLst/>
            <a:cxnLst/>
            <a:rect l="l" t="t" r="r" b="b"/>
            <a:pathLst>
              <a:path w="18288000" h="904875">
                <a:moveTo>
                  <a:pt x="18287998" y="904874"/>
                </a:moveTo>
                <a:lnTo>
                  <a:pt x="0" y="904874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904874"/>
                </a:lnTo>
                <a:close/>
              </a:path>
            </a:pathLst>
          </a:custGeom>
          <a:solidFill>
            <a:srgbClr val="FDCF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28700" y="2318456"/>
            <a:ext cx="781050" cy="104775"/>
          </a:xfrm>
          <a:custGeom>
            <a:avLst/>
            <a:gdLst/>
            <a:ahLst/>
            <a:cxnLst/>
            <a:rect l="l" t="t" r="r" b="b"/>
            <a:pathLst>
              <a:path w="781050" h="104775">
                <a:moveTo>
                  <a:pt x="781049" y="104774"/>
                </a:moveTo>
                <a:lnTo>
                  <a:pt x="0" y="104774"/>
                </a:lnTo>
                <a:lnTo>
                  <a:pt x="0" y="0"/>
                </a:lnTo>
                <a:lnTo>
                  <a:pt x="781049" y="0"/>
                </a:lnTo>
                <a:lnTo>
                  <a:pt x="781049" y="104774"/>
                </a:lnTo>
                <a:close/>
              </a:path>
            </a:pathLst>
          </a:custGeom>
          <a:solidFill>
            <a:srgbClr val="3434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16000" y="972668"/>
            <a:ext cx="16256000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34343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34343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463323" y="0"/>
            <a:ext cx="9820275" cy="10287000"/>
          </a:xfrm>
          <a:custGeom>
            <a:avLst/>
            <a:gdLst/>
            <a:ahLst/>
            <a:cxnLst/>
            <a:rect l="l" t="t" r="r" b="b"/>
            <a:pathLst>
              <a:path w="9820275" h="10287000">
                <a:moveTo>
                  <a:pt x="9820274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9820274" y="0"/>
                </a:lnTo>
                <a:lnTo>
                  <a:pt x="9820274" y="10286999"/>
                </a:lnTo>
                <a:close/>
              </a:path>
            </a:pathLst>
          </a:custGeom>
          <a:solidFill>
            <a:srgbClr val="FDCF6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8700" y="1028700"/>
            <a:ext cx="6067424" cy="35337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34343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688150" y="0"/>
            <a:ext cx="6600825" cy="10287000"/>
          </a:xfrm>
          <a:custGeom>
            <a:avLst/>
            <a:gdLst/>
            <a:ahLst/>
            <a:cxnLst/>
            <a:rect l="l" t="t" r="r" b="b"/>
            <a:pathLst>
              <a:path w="6600825" h="10287000">
                <a:moveTo>
                  <a:pt x="6600824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6600824" y="0"/>
                </a:lnTo>
                <a:lnTo>
                  <a:pt x="6600824" y="10286999"/>
                </a:lnTo>
                <a:close/>
              </a:path>
            </a:pathLst>
          </a:custGeom>
          <a:solidFill>
            <a:srgbClr val="FDCF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28700" y="6802415"/>
            <a:ext cx="781050" cy="104775"/>
          </a:xfrm>
          <a:custGeom>
            <a:avLst/>
            <a:gdLst/>
            <a:ahLst/>
            <a:cxnLst/>
            <a:rect l="l" t="t" r="r" b="b"/>
            <a:pathLst>
              <a:path w="781050" h="104775">
                <a:moveTo>
                  <a:pt x="781049" y="104774"/>
                </a:moveTo>
                <a:lnTo>
                  <a:pt x="0" y="104774"/>
                </a:lnTo>
                <a:lnTo>
                  <a:pt x="0" y="0"/>
                </a:lnTo>
                <a:lnTo>
                  <a:pt x="781049" y="0"/>
                </a:lnTo>
                <a:lnTo>
                  <a:pt x="781049" y="104774"/>
                </a:lnTo>
                <a:close/>
              </a:path>
            </a:pathLst>
          </a:custGeom>
          <a:solidFill>
            <a:srgbClr val="3434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55687" y="1641740"/>
            <a:ext cx="13776625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rgbClr val="34343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35080" y="2203962"/>
            <a:ext cx="14017839" cy="250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8166" y="7171360"/>
            <a:ext cx="892937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98650" algn="l"/>
                <a:tab pos="3552190" algn="l"/>
                <a:tab pos="5646420" algn="l"/>
                <a:tab pos="6562090" algn="l"/>
              </a:tabLst>
            </a:pPr>
            <a:r>
              <a:rPr lang="pl-PL" sz="2200" spc="-140" dirty="0">
                <a:solidFill>
                  <a:srgbClr val="16204A"/>
                </a:solidFill>
                <a:latin typeface="Verdana"/>
                <a:cs typeface="Verdana"/>
              </a:rPr>
              <a:t>BEZPIECZENSTWO ONLINE SENIOROW CELEM KREATYWNOSCI</a:t>
            </a: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8700" y="1028700"/>
            <a:ext cx="9058274" cy="527684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436101" y="1784180"/>
            <a:ext cx="5181600" cy="52296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b="1" spc="-65" dirty="0">
                <a:latin typeface="Tahoma"/>
                <a:cs typeface="Tahoma"/>
              </a:rPr>
              <a:t>TYTUŁ MODUŁU SZKOLENIOWEGO: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2800" b="1" spc="-65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l-PL" sz="2800" b="1" spc="-65" dirty="0">
                <a:latin typeface="Tahoma"/>
                <a:cs typeface="Tahoma"/>
              </a:rPr>
              <a:t>Bezpieczeństwo i kreatywność w internecie: co jest wiadomo</a:t>
            </a:r>
            <a:r>
              <a:rPr lang="en-GB" sz="2800" b="1" spc="-65" dirty="0">
                <a:latin typeface="Tahoma"/>
                <a:cs typeface="Tahoma"/>
              </a:rPr>
              <a:t>?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GB" b="1" spc="-65" dirty="0">
              <a:latin typeface="Calibri" panose="020F0502020204030204" pitchFamily="34" charset="0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4600" b="1" spc="-65" dirty="0">
              <a:latin typeface="Tahoma"/>
              <a:cs typeface="Tahoma"/>
            </a:endParaRPr>
          </a:p>
          <a:p>
            <a:pPr marL="12700">
              <a:spcBef>
                <a:spcPts val="100"/>
              </a:spcBef>
            </a:pPr>
            <a:r>
              <a:rPr lang="en-US" sz="2800" b="1" spc="-65" dirty="0">
                <a:latin typeface="Tahoma"/>
                <a:cs typeface="Tahoma"/>
              </a:rPr>
              <a:t>PARTNER: Internet Web Solutions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4600" b="1" spc="-65" dirty="0">
              <a:latin typeface="Tahoma"/>
              <a:cs typeface="Tahoma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2E371EF2-152E-445B-BE98-57665FA4EE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7016" y="6379677"/>
            <a:ext cx="4139770" cy="2122958"/>
          </a:xfrm>
          <a:prstGeom prst="rect">
            <a:avLst/>
          </a:prstGeom>
        </p:spPr>
      </p:pic>
      <p:sp>
        <p:nvSpPr>
          <p:cNvPr id="8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09222" y="963801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9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51" y="9707636"/>
            <a:ext cx="866849" cy="576706"/>
          </a:xfrm>
          <a:prstGeom prst="rect">
            <a:avLst/>
          </a:prstGeom>
        </p:spPr>
      </p:pic>
      <p:pic>
        <p:nvPicPr>
          <p:cNvPr id="11" name="Immagine 10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431" y="9788877"/>
            <a:ext cx="1453337" cy="495465"/>
          </a:xfrm>
          <a:prstGeom prst="rect">
            <a:avLst/>
          </a:prstGeom>
          <a:noFill/>
        </p:spPr>
      </p:pic>
      <p:sp>
        <p:nvSpPr>
          <p:cNvPr id="12" name="CasellaDiTesto 22"/>
          <p:cNvSpPr txBox="1"/>
          <p:nvPr/>
        </p:nvSpPr>
        <p:spPr>
          <a:xfrm>
            <a:off x="10181331" y="963801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93775" y="1046510"/>
            <a:ext cx="14293825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pl-PL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Najczęstsze oszustwa online: przykłady najczęstszych oszustw online, ochrona Twoich informacji online</a:t>
            </a: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Fałszywe SMS-y z Twojego banku</a:t>
            </a:r>
            <a:endParaRPr sz="7200" b="1" spc="-85" dirty="0">
              <a:solidFill>
                <a:srgbClr val="343433"/>
              </a:solidFill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800" y="266700"/>
            <a:ext cx="1838324" cy="1066799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07424C6B-282C-4396-AE04-29E10AAB35EF}"/>
              </a:ext>
            </a:extLst>
          </p:cNvPr>
          <p:cNvSpPr txBox="1"/>
          <p:nvPr/>
        </p:nvSpPr>
        <p:spPr>
          <a:xfrm>
            <a:off x="1066800" y="3504453"/>
            <a:ext cx="1500103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400" dirty="0"/>
              <a:t>Na Twój telefon komórkowy przychodzi SMS z rzekomego banku, informujący, że wystąpił błąd na Twoim koncie bankowym i musisz wypełnić formularz</a:t>
            </a:r>
            <a:r>
              <a:rPr lang="en-US" sz="2400" dirty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pl-PL" sz="2400" dirty="0"/>
              <a:t>Osoba udaje moderatora sieci społecznościowej i prosi o podanie hasła w celu rozwiązania problemu.</a:t>
            </a:r>
          </a:p>
          <a:p>
            <a:pPr algn="just"/>
            <a:r>
              <a:rPr lang="pl-PL" sz="2400" dirty="0"/>
              <a:t>Na stronie z ofertami pracy innej firmy oferują podwójną kwotę normalnego wynagrodzenia</a:t>
            </a:r>
            <a:r>
              <a:rPr lang="en-US" sz="2400" dirty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pl-PL" sz="2400" dirty="0"/>
              <a:t>Gdy próbujesz dokonać zakupu od osoby, prosi ona o zapłacenie jej pieniędzy, zanim będzie mógł wysłać produkt, lub nie może podać żadnych informacji o wysyłce</a:t>
            </a:r>
            <a:r>
              <a:rPr lang="en-US" sz="2400" dirty="0"/>
              <a:t>.</a:t>
            </a:r>
            <a:endParaRPr lang="es-ES" sz="2400" dirty="0"/>
          </a:p>
        </p:txBody>
      </p:sp>
      <p:sp>
        <p:nvSpPr>
          <p:cNvPr id="7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90739" y="950713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8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8" y="9576756"/>
            <a:ext cx="866849" cy="576706"/>
          </a:xfrm>
          <a:prstGeom prst="rect">
            <a:avLst/>
          </a:prstGeom>
        </p:spPr>
      </p:pic>
      <p:pic>
        <p:nvPicPr>
          <p:cNvPr id="10" name="Immagin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48" y="9657997"/>
            <a:ext cx="1453337" cy="495465"/>
          </a:xfrm>
          <a:prstGeom prst="rect">
            <a:avLst/>
          </a:prstGeom>
          <a:noFill/>
        </p:spPr>
      </p:pic>
      <p:sp>
        <p:nvSpPr>
          <p:cNvPr id="11" name="CasellaDiTesto 22"/>
          <p:cNvSpPr txBox="1"/>
          <p:nvPr/>
        </p:nvSpPr>
        <p:spPr>
          <a:xfrm>
            <a:off x="10262848" y="950713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12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93775" y="1046510"/>
            <a:ext cx="14293825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pl-PL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Najczęstsze oszustwa online: przykłady najczęstszych oszustw online, ochrona Twoich informacji online</a:t>
            </a: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r>
              <a:rPr lang="en-GB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Oszustwo</a:t>
            </a: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</a:t>
            </a: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loterii</a:t>
            </a: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endParaRPr lang="en-GB" altLang="es-E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800" y="266700"/>
            <a:ext cx="1838324" cy="106679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E23C1B90-B242-4483-AEC1-0125EBE3D569}"/>
              </a:ext>
            </a:extLst>
          </p:cNvPr>
          <p:cNvSpPr txBox="1"/>
          <p:nvPr/>
        </p:nvSpPr>
        <p:spPr>
          <a:xfrm>
            <a:off x="1145433" y="3156950"/>
            <a:ext cx="74145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/>
              <a:t>Oszustwo związane z loterią to rodzaj oszustwa polegającego na pobieraniu zaliczki, które rozpoczyna się nieoczekiwanym powiadomieniem e-mail, telefonem lub mailem (czasem zawierającym duży czek) z wyjaśnieniem, że „Wygrałeś!” dużą sume pieniędzy na loterii. Odbiorcy wiadomości — będącym celem oszustwa — zwykle mówi się, aby zachował zawiadomienie w tajemnicy „z powodu pomyłki w niektórych nazwiskach i numerach” oraz aby skontaktował się z „agentem ds. roszczeń”. Po skontaktowaniu się z agentem, cel oszustwa zostanie poproszony o uiszczenie „opłat manipulacyjnych” lub „opłat za przelew”, aby wygrana mogła zostać rozdysponowana, ale nigdy nie otrzyma żadnej płatności na loterii</a:t>
            </a:r>
            <a:endParaRPr lang="en-US" sz="24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821ABD05-FD85-4108-AE0C-BA8992B72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2995937"/>
            <a:ext cx="4343400" cy="43159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90739" y="950713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9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8" y="9576756"/>
            <a:ext cx="866849" cy="576706"/>
          </a:xfrm>
          <a:prstGeom prst="rect">
            <a:avLst/>
          </a:prstGeom>
        </p:spPr>
      </p:pic>
      <p:pic>
        <p:nvPicPr>
          <p:cNvPr id="10" name="Immagine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48" y="9657997"/>
            <a:ext cx="1453337" cy="495465"/>
          </a:xfrm>
          <a:prstGeom prst="rect">
            <a:avLst/>
          </a:prstGeom>
          <a:noFill/>
        </p:spPr>
      </p:pic>
      <p:sp>
        <p:nvSpPr>
          <p:cNvPr id="11" name="CasellaDiTesto 22"/>
          <p:cNvSpPr txBox="1"/>
          <p:nvPr/>
        </p:nvSpPr>
        <p:spPr>
          <a:xfrm>
            <a:off x="10262848" y="950713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8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93775" y="1046510"/>
            <a:ext cx="14293825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pl-PL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Najczęstsze oszustwa online: przykłady najczęstszych oszustw online, ochrona Twoich informacji online</a:t>
            </a: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r>
              <a:rPr lang="en-GB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Fałszywe</a:t>
            </a: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organizacje</a:t>
            </a: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charytatywne</a:t>
            </a:r>
            <a:endParaRPr lang="en-GB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800" y="266700"/>
            <a:ext cx="1838324" cy="1066799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0279F2B4-4ED5-4474-BE3A-8EC9CE19A36A}"/>
              </a:ext>
            </a:extLst>
          </p:cNvPr>
          <p:cNvSpPr txBox="1"/>
          <p:nvPr/>
        </p:nvSpPr>
        <p:spPr>
          <a:xfrm>
            <a:off x="2209800" y="2781300"/>
            <a:ext cx="66294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dirty="0"/>
              <a:t>Oszuści podszywają się pod prawdziwe organizacje charytatywne i proszą o darowizny lub kontaktują się z Tobą, udając, że zbierają pieniądze po klęskach żywiołowych lub ważnych wydarzeniach.</a:t>
            </a:r>
          </a:p>
          <a:p>
            <a:r>
              <a:rPr lang="pl-PL" sz="2400" dirty="0"/>
              <a:t>Fałszywe organizacje charytatywne próbują wykorzystać twoją hojność i współczucie dla innych w potrzebie. Oszuści kradną Twoje pieniądze, udając prawdziwą organizację charytatywną. Te oszustwa nie tylko kosztują Cię pieniądze, ale także przekierowują bardzo potrzebne darowizny z legalnych organizacji charytatywnych i innych celów.</a:t>
            </a:r>
          </a:p>
          <a:p>
            <a:r>
              <a:rPr lang="pl-PL" sz="2400" dirty="0"/>
              <a:t>Fałszywe działania charytatywne mają miejsce przez cały rok i często przybierają formę odpowiedzi na prawdziwe katastrofy lub sytuacje kryzysowe, takie jak powodzie, cyklony, trzęsienia ziemi i pożary lasów</a:t>
            </a:r>
          </a:p>
          <a:p>
            <a:pPr algn="l"/>
            <a:r>
              <a:rPr lang="en-US" sz="2400" dirty="0"/>
              <a:t>.</a:t>
            </a:r>
          </a:p>
          <a:p>
            <a:endParaRPr lang="en-US" sz="2400" dirty="0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6BE9CDED-2F7F-40B5-8B41-B0F92D27BD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048" y="3695700"/>
            <a:ext cx="5632247" cy="36957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90739" y="950713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9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8" y="9576756"/>
            <a:ext cx="866849" cy="576706"/>
          </a:xfrm>
          <a:prstGeom prst="rect">
            <a:avLst/>
          </a:prstGeom>
        </p:spPr>
      </p:pic>
      <p:pic>
        <p:nvPicPr>
          <p:cNvPr id="10" name="Immagine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48" y="9657997"/>
            <a:ext cx="1453337" cy="495465"/>
          </a:xfrm>
          <a:prstGeom prst="rect">
            <a:avLst/>
          </a:prstGeom>
          <a:noFill/>
        </p:spPr>
      </p:pic>
      <p:sp>
        <p:nvSpPr>
          <p:cNvPr id="12" name="CasellaDiTesto 22"/>
          <p:cNvSpPr txBox="1"/>
          <p:nvPr/>
        </p:nvSpPr>
        <p:spPr>
          <a:xfrm>
            <a:off x="10262848" y="950713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30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93775" y="1046510"/>
            <a:ext cx="14293825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pl-PL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Bezpieczeństwo online w świecie kultury, jak uniknąć oszustw specyficznych dla świata kultury (fałszywe bilety, włamania hakerskie lub phishing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Jak </a:t>
            </a: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działają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oszuści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800" y="266700"/>
            <a:ext cx="1838324" cy="1066799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0279F2B4-4ED5-4474-BE3A-8EC9CE19A36A}"/>
              </a:ext>
            </a:extLst>
          </p:cNvPr>
          <p:cNvSpPr txBox="1"/>
          <p:nvPr/>
        </p:nvSpPr>
        <p:spPr>
          <a:xfrm>
            <a:off x="1371600" y="2985269"/>
            <a:ext cx="5943600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dirty="0"/>
              <a:t>Oszuści mogą:</a:t>
            </a:r>
          </a:p>
          <a:p>
            <a:r>
              <a:rPr lang="pl-PL" sz="2400" dirty="0"/>
              <a:t>• zakładać fałszywe strony internetowe</a:t>
            </a:r>
          </a:p>
          <a:p>
            <a:r>
              <a:rPr lang="pl-PL" sz="2400" dirty="0"/>
              <a:t>• używać oryginalnych stron internetowych do zamieszczania fałszywych reklam biletu na koncert i biletu do muzeum</a:t>
            </a:r>
          </a:p>
          <a:p>
            <a:r>
              <a:rPr lang="pl-PL" sz="2400" dirty="0"/>
              <a:t>• oferować fałszywy pakiet VIP wstępu i bilet</a:t>
            </a:r>
          </a:p>
          <a:p>
            <a:endParaRPr lang="en-US" sz="2400" dirty="0"/>
          </a:p>
          <a:p>
            <a:r>
              <a:rPr lang="pl-PL" sz="2400" dirty="0"/>
              <a:t>Aby uniknąć oszustwa związanego z biletami:</a:t>
            </a:r>
          </a:p>
          <a:p>
            <a:r>
              <a:rPr lang="pl-PL" sz="2400" dirty="0"/>
              <a:t>• dokonaj przemyślanego wyboru, gdy zajrzysz na stronę internetową sprzedawcy biletów</a:t>
            </a:r>
          </a:p>
          <a:p>
            <a:r>
              <a:rPr lang="pl-PL" sz="2400" dirty="0"/>
              <a:t>• korzystać z renomowanej strony internetowej</a:t>
            </a:r>
          </a:p>
          <a:p>
            <a:endParaRPr lang="en-US" sz="2400" dirty="0"/>
          </a:p>
          <a:p>
            <a:r>
              <a:rPr lang="pl-PL" sz="2400" dirty="0"/>
              <a:t>Istnieją legalni sprzedawcy biletów, ale jeśli transakcja wygląda zbyt dobrze, aby była prawdziwa, prawdopodobnie jest oszustwem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D8EF7FFF-DBA8-413C-AA11-B736F671BA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1093">
            <a:off x="9310891" y="4473452"/>
            <a:ext cx="5968006" cy="3063077"/>
          </a:xfrm>
          <a:prstGeom prst="rect">
            <a:avLst/>
          </a:prstGeom>
        </p:spPr>
      </p:pic>
      <p:sp>
        <p:nvSpPr>
          <p:cNvPr id="8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90739" y="950713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9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8" y="9576756"/>
            <a:ext cx="866849" cy="576706"/>
          </a:xfrm>
          <a:prstGeom prst="rect">
            <a:avLst/>
          </a:prstGeom>
        </p:spPr>
      </p:pic>
      <p:pic>
        <p:nvPicPr>
          <p:cNvPr id="10" name="Immagine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48" y="9657997"/>
            <a:ext cx="1453337" cy="495465"/>
          </a:xfrm>
          <a:prstGeom prst="rect">
            <a:avLst/>
          </a:prstGeom>
          <a:noFill/>
        </p:spPr>
      </p:pic>
      <p:sp>
        <p:nvSpPr>
          <p:cNvPr id="12" name="CasellaDiTesto 22"/>
          <p:cNvSpPr txBox="1"/>
          <p:nvPr/>
        </p:nvSpPr>
        <p:spPr>
          <a:xfrm>
            <a:off x="10262848" y="950713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13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04876" y="1028700"/>
            <a:ext cx="14293825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pl-PL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Bezpieczeństwo online w świecie kultury, jak uniknąć oszustw specyficznych dla świata kultury (fałszywe bilety, włamania hakerskie lub phishing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Kroki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do </a:t>
            </a: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samoochrony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800" y="266700"/>
            <a:ext cx="1838324" cy="1066799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0279F2B4-4ED5-4474-BE3A-8EC9CE19A36A}"/>
              </a:ext>
            </a:extLst>
          </p:cNvPr>
          <p:cNvSpPr txBox="1"/>
          <p:nvPr/>
        </p:nvSpPr>
        <p:spPr>
          <a:xfrm>
            <a:off x="1371600" y="2985269"/>
            <a:ext cx="594360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pl-PL" sz="2400" dirty="0"/>
              <a:t>Kieruj się zdrowym rozsądkiem przed przekazaniem poufnych informacji.</a:t>
            </a:r>
          </a:p>
          <a:p>
            <a:pPr marL="342900" indent="-342900">
              <a:buFontTx/>
              <a:buChar char="-"/>
            </a:pPr>
            <a:r>
              <a:rPr lang="pl-PL" sz="2400" dirty="0"/>
              <a:t>Nigdy nie ufaj alarmującym wiadomościom.</a:t>
            </a:r>
          </a:p>
          <a:p>
            <a:pPr marL="342900" indent="-342900">
              <a:buFontTx/>
              <a:buChar char="-"/>
            </a:pPr>
            <a:r>
              <a:rPr lang="pl-PL" sz="2400" dirty="0"/>
              <a:t>Nie otwieraj załączników w podejrzanych lub dziwnych wiadomościach e-mail — zwłaszcza w załącznikach Word, Excel, PowerPoint lub PDF.</a:t>
            </a:r>
          </a:p>
          <a:p>
            <a:pPr marL="342900" indent="-342900">
              <a:buFontTx/>
              <a:buChar char="-"/>
            </a:pPr>
            <a:r>
              <a:rPr lang="pl-PL" sz="2400" dirty="0"/>
              <a:t>Korzystaj z renomowanej strony internetowej</a:t>
            </a:r>
          </a:p>
          <a:p>
            <a:pPr marL="342900" indent="-342900">
              <a:buFontTx/>
              <a:buChar char="-"/>
            </a:pPr>
            <a:endParaRPr lang="en-US" sz="2400" dirty="0"/>
          </a:p>
          <a:p>
            <a:pPr marL="342900" indent="-342900">
              <a:buFontTx/>
              <a:buChar char="-"/>
            </a:pPr>
            <a:endParaRPr lang="en-US" sz="2400" dirty="0"/>
          </a:p>
          <a:p>
            <a:pPr marL="342900" indent="-342900">
              <a:buFontTx/>
              <a:buChar char="-"/>
            </a:pPr>
            <a:endParaRPr lang="en-US" sz="2400" dirty="0"/>
          </a:p>
          <a:p>
            <a:pPr marL="342900" indent="-342900">
              <a:buFontTx/>
              <a:buChar char="-"/>
            </a:pPr>
            <a:endParaRPr lang="en-US" sz="2400" dirty="0"/>
          </a:p>
          <a:p>
            <a:pPr marL="342900" indent="-342900">
              <a:buFontTx/>
              <a:buChar char="-"/>
            </a:pPr>
            <a:endParaRPr lang="en-US" sz="2400" dirty="0"/>
          </a:p>
          <a:p>
            <a:pPr marL="342900" indent="-342900">
              <a:buFontTx/>
              <a:buChar char="-"/>
            </a:pPr>
            <a:endParaRPr lang="en-US" sz="2400" dirty="0"/>
          </a:p>
          <a:p>
            <a:pPr marL="342900" indent="-342900">
              <a:buFontTx/>
              <a:buChar char="-"/>
            </a:pPr>
            <a:endParaRPr lang="en-US" sz="2400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D8EF7FFF-DBA8-413C-AA11-B736F671BA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1093">
            <a:off x="9181304" y="3921333"/>
            <a:ext cx="5968006" cy="3063077"/>
          </a:xfrm>
          <a:prstGeom prst="rect">
            <a:avLst/>
          </a:prstGeom>
        </p:spPr>
      </p:pic>
      <p:sp>
        <p:nvSpPr>
          <p:cNvPr id="8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90739" y="950713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9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8" y="9576756"/>
            <a:ext cx="866849" cy="576706"/>
          </a:xfrm>
          <a:prstGeom prst="rect">
            <a:avLst/>
          </a:prstGeom>
        </p:spPr>
      </p:pic>
      <p:pic>
        <p:nvPicPr>
          <p:cNvPr id="10" name="Immagine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48" y="9657997"/>
            <a:ext cx="1453337" cy="495465"/>
          </a:xfrm>
          <a:prstGeom prst="rect">
            <a:avLst/>
          </a:prstGeom>
          <a:noFill/>
        </p:spPr>
      </p:pic>
      <p:sp>
        <p:nvSpPr>
          <p:cNvPr id="12" name="CasellaDiTesto 22"/>
          <p:cNvSpPr txBox="1"/>
          <p:nvPr/>
        </p:nvSpPr>
        <p:spPr>
          <a:xfrm>
            <a:off x="10262848" y="950713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25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38607" y="1133247"/>
            <a:ext cx="11734801" cy="15023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pl-PL" sz="2400" b="1" dirty="0">
                <a:latin typeface="Calibri" panose="020F0502020204030204" pitchFamily="34" charset="0"/>
                <a:cs typeface="Calibri" panose="020F0502020204030204" pitchFamily="34" charset="0"/>
              </a:rPr>
              <a:t>Wskazówki dotyczące bezpieczeństwa w internecie</a:t>
            </a:r>
            <a:endParaRPr lang="en-GB" altLang="es-E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sz="7200" b="1" spc="-85" dirty="0">
              <a:solidFill>
                <a:srgbClr val="343433"/>
              </a:solidFill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23261" y="1056655"/>
            <a:ext cx="1838324" cy="1066799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EADD8FA0-45AD-4599-AE6D-5515C82D06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3238500"/>
            <a:ext cx="5268783" cy="351634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DEDE2D74-C3E3-4601-85AA-863150793B4F}"/>
              </a:ext>
            </a:extLst>
          </p:cNvPr>
          <p:cNvSpPr txBox="1"/>
          <p:nvPr/>
        </p:nvSpPr>
        <p:spPr>
          <a:xfrm>
            <a:off x="1050799" y="3769485"/>
            <a:ext cx="717149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400" dirty="0"/>
              <a:t>Gdy masz już konto w serwisie społecznościowym, możesz go używać tylko do rozmów z osobami, które znasz w realnym i publikowania opinii lub zdjęć (lepiej bez wrażliwych danych</a:t>
            </a:r>
            <a:r>
              <a:rPr lang="en-US" sz="2400" dirty="0"/>
              <a:t>). </a:t>
            </a:r>
          </a:p>
          <a:p>
            <a:pPr algn="just"/>
            <a:endParaRPr lang="en-US" sz="2400" dirty="0"/>
          </a:p>
          <a:p>
            <a:pPr algn="just"/>
            <a:r>
              <a:rPr lang="pl-PL" sz="2400" dirty="0"/>
              <a:t>Zawsze pamiętaj, aby przestrzegać warunków korzystania z witryny i nie popełniać żadnych wykroczeń</a:t>
            </a:r>
            <a:r>
              <a:rPr lang="en-US" sz="2400" dirty="0"/>
              <a:t>.</a:t>
            </a:r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8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90739" y="950713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9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8" y="9576756"/>
            <a:ext cx="866849" cy="576706"/>
          </a:xfrm>
          <a:prstGeom prst="rect">
            <a:avLst/>
          </a:prstGeom>
        </p:spPr>
      </p:pic>
      <p:pic>
        <p:nvPicPr>
          <p:cNvPr id="12" name="Immagin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48" y="9657997"/>
            <a:ext cx="1453337" cy="495465"/>
          </a:xfrm>
          <a:prstGeom prst="rect">
            <a:avLst/>
          </a:prstGeom>
          <a:noFill/>
        </p:spPr>
      </p:pic>
      <p:sp>
        <p:nvSpPr>
          <p:cNvPr id="13" name="CasellaDiTesto 22"/>
          <p:cNvSpPr txBox="1"/>
          <p:nvPr/>
        </p:nvSpPr>
        <p:spPr>
          <a:xfrm>
            <a:off x="10262848" y="950713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21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38607" y="1133247"/>
            <a:ext cx="11734801" cy="2610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pl-PL" sz="2400" b="1" dirty="0">
                <a:latin typeface="Calibri" panose="020F0502020204030204" pitchFamily="34" charset="0"/>
                <a:cs typeface="Calibri" panose="020F0502020204030204" pitchFamily="34" charset="0"/>
              </a:rPr>
              <a:t>Wskazówki dotyczące bezpieczeństwa w internecie</a:t>
            </a:r>
          </a:p>
          <a:p>
            <a:pPr>
              <a:defRPr/>
            </a:pPr>
            <a:endParaRPr lang="en-GB" altLang="es-E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sz="7200" b="1" spc="-85" dirty="0">
              <a:solidFill>
                <a:srgbClr val="343433"/>
              </a:solidFill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23261" y="1056655"/>
            <a:ext cx="1838324" cy="1066799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DEDE2D74-C3E3-4601-85AA-863150793B4F}"/>
              </a:ext>
            </a:extLst>
          </p:cNvPr>
          <p:cNvSpPr txBox="1"/>
          <p:nvPr/>
        </p:nvSpPr>
        <p:spPr>
          <a:xfrm>
            <a:off x="1038607" y="2824700"/>
            <a:ext cx="1648739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400" dirty="0"/>
          </a:p>
          <a:p>
            <a:pPr algn="just">
              <a:buFont typeface="+mj-lt"/>
              <a:buAutoNum type="arabicPeriod"/>
            </a:pPr>
            <a:r>
              <a:rPr lang="it-IT" sz="2400" dirty="0"/>
              <a:t> </a:t>
            </a:r>
            <a:r>
              <a:rPr lang="pl-PL" sz="2400" dirty="0"/>
              <a:t>Przestań wierzyć w nieznane obrazy. Powinieneś przestać wierzyć obrazom, takim jak czaty i zrzuty ekranu.</a:t>
            </a:r>
          </a:p>
          <a:p>
            <a:pPr algn="just">
              <a:buFont typeface="+mj-lt"/>
              <a:buAutoNum type="arabicPeriod"/>
            </a:pPr>
            <a:r>
              <a:rPr lang="it-IT" sz="2400" dirty="0"/>
              <a:t> </a:t>
            </a:r>
            <a:r>
              <a:rPr lang="pl-PL" sz="2400" dirty="0"/>
              <a:t>Nie klikaj nieznanych załączników.</a:t>
            </a:r>
          </a:p>
          <a:p>
            <a:pPr algn="just">
              <a:buFont typeface="+mj-lt"/>
              <a:buAutoNum type="arabicPeriod"/>
            </a:pPr>
            <a:r>
              <a:rPr lang="pl-PL" sz="2400" dirty="0"/>
              <a:t> Sprawdź źródło swoich wiadomości.</a:t>
            </a:r>
          </a:p>
          <a:p>
            <a:pPr algn="just">
              <a:buFont typeface="+mj-lt"/>
              <a:buAutoNum type="arabicPeriod"/>
            </a:pPr>
            <a:r>
              <a:rPr lang="it-IT" sz="2400" dirty="0"/>
              <a:t> </a:t>
            </a:r>
            <a:r>
              <a:rPr lang="pl-PL" sz="2400" dirty="0"/>
              <a:t>Nigdy nie udostępniaj danych osobowych.</a:t>
            </a:r>
          </a:p>
          <a:p>
            <a:pPr algn="just">
              <a:buFont typeface="+mj-lt"/>
              <a:buAutoNum type="arabicPeriod"/>
            </a:pPr>
            <a:r>
              <a:rPr lang="it-IT" sz="2400" dirty="0"/>
              <a:t> </a:t>
            </a:r>
            <a:r>
              <a:rPr lang="pl-PL" sz="2400" dirty="0"/>
              <a:t>Uważaj na możliwe oszustwa.</a:t>
            </a:r>
          </a:p>
          <a:p>
            <a:pPr algn="just">
              <a:buFont typeface="+mj-lt"/>
              <a:buAutoNum type="arabicPeriod"/>
            </a:pPr>
            <a:r>
              <a:rPr lang="it-IT" sz="2400" dirty="0"/>
              <a:t> </a:t>
            </a:r>
            <a:r>
              <a:rPr lang="pl-PL" sz="2400" dirty="0"/>
              <a:t>Chroń swoje dane finansowe.</a:t>
            </a:r>
          </a:p>
          <a:p>
            <a:pPr algn="just">
              <a:buFont typeface="+mj-lt"/>
              <a:buAutoNum type="arabicPeriod"/>
            </a:pPr>
            <a:r>
              <a:rPr lang="it-IT" sz="2400" dirty="0"/>
              <a:t> </a:t>
            </a:r>
            <a:r>
              <a:rPr lang="pl-PL" sz="2400" dirty="0"/>
              <a:t>Unikaj udostępniania podstawowych informacji. </a:t>
            </a:r>
          </a:p>
          <a:p>
            <a:pPr algn="just">
              <a:buFont typeface="+mj-lt"/>
              <a:buAutoNum type="arabicPeriod"/>
            </a:pPr>
            <a:r>
              <a:rPr lang="it-IT" sz="2400" dirty="0"/>
              <a:t> </a:t>
            </a:r>
            <a:r>
              <a:rPr lang="pl-PL" sz="2400" dirty="0"/>
              <a:t>Używaj haseł lub kodów PIN ze znakami takimi jak &amp;, *. __, małe i duże litery</a:t>
            </a:r>
          </a:p>
          <a:p>
            <a:pPr algn="just"/>
            <a:endParaRPr lang="en-US" sz="2400" dirty="0"/>
          </a:p>
        </p:txBody>
      </p:sp>
      <p:sp>
        <p:nvSpPr>
          <p:cNvPr id="7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90739" y="950713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8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8" y="9576756"/>
            <a:ext cx="866849" cy="576706"/>
          </a:xfrm>
          <a:prstGeom prst="rect">
            <a:avLst/>
          </a:prstGeom>
        </p:spPr>
      </p:pic>
      <p:pic>
        <p:nvPicPr>
          <p:cNvPr id="9" name="Immagine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48" y="9657997"/>
            <a:ext cx="1453337" cy="495465"/>
          </a:xfrm>
          <a:prstGeom prst="rect">
            <a:avLst/>
          </a:prstGeom>
          <a:noFill/>
        </p:spPr>
      </p:pic>
      <p:sp>
        <p:nvSpPr>
          <p:cNvPr id="10" name="CasellaDiTesto 22"/>
          <p:cNvSpPr txBox="1"/>
          <p:nvPr/>
        </p:nvSpPr>
        <p:spPr>
          <a:xfrm>
            <a:off x="10262848" y="950713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45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2757783"/>
            <a:ext cx="15163800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780020">
              <a:lnSpc>
                <a:spcPct val="100000"/>
              </a:lnSpc>
              <a:spcBef>
                <a:spcPts val="95"/>
              </a:spcBef>
            </a:pPr>
            <a:r>
              <a:rPr lang="en-GB" sz="8000" spc="240" dirty="0"/>
              <a:t>DZIĘKUJEMY</a:t>
            </a:r>
            <a:r>
              <a:rPr sz="8000" spc="80" dirty="0"/>
              <a:t>!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22BA8EF2-D59B-48D7-9C3A-331B3BFC6825}"/>
              </a:ext>
            </a:extLst>
          </p:cNvPr>
          <p:cNvSpPr txBox="1"/>
          <p:nvPr/>
        </p:nvSpPr>
        <p:spPr>
          <a:xfrm>
            <a:off x="10972800" y="4745312"/>
            <a:ext cx="6019800" cy="1674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800" b="1" spc="-65">
                <a:latin typeface="Tahoma"/>
                <a:cs typeface="Tahoma"/>
              </a:rPr>
              <a:t>PARTNER: Internet Web Solutions </a:t>
            </a:r>
          </a:p>
          <a:p>
            <a:pPr marL="12700">
              <a:spcBef>
                <a:spcPts val="100"/>
              </a:spcBef>
            </a:pPr>
            <a:endParaRPr lang="en-US" sz="4600" b="1" spc="-65">
              <a:latin typeface="Tahoma"/>
              <a:cs typeface="Tahoma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545D4209-7ECD-4BB5-AF0F-A5E9F951BF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200" y="5868656"/>
            <a:ext cx="4139770" cy="2122958"/>
          </a:xfrm>
          <a:prstGeom prst="rect">
            <a:avLst/>
          </a:prstGeom>
        </p:spPr>
      </p:pic>
      <p:sp>
        <p:nvSpPr>
          <p:cNvPr id="8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90739" y="950713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9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8" y="9576756"/>
            <a:ext cx="866849" cy="576706"/>
          </a:xfrm>
          <a:prstGeom prst="rect">
            <a:avLst/>
          </a:prstGeom>
        </p:spPr>
      </p:pic>
      <p:pic>
        <p:nvPicPr>
          <p:cNvPr id="10" name="Immagin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48" y="9657997"/>
            <a:ext cx="1453337" cy="495465"/>
          </a:xfrm>
          <a:prstGeom prst="rect">
            <a:avLst/>
          </a:prstGeom>
          <a:noFill/>
        </p:spPr>
      </p:pic>
      <p:sp>
        <p:nvSpPr>
          <p:cNvPr id="11" name="CasellaDiTesto 22"/>
          <p:cNvSpPr txBox="1"/>
          <p:nvPr/>
        </p:nvSpPr>
        <p:spPr>
          <a:xfrm>
            <a:off x="10262848" y="950713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2575950"/>
            <a:ext cx="12090400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pl-PL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 koniec tego modułu będziesz </a:t>
            </a: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it-IT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stanie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GB" sz="2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6000" y="972671"/>
            <a:ext cx="10871200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ES" sz="7200" b="1" spc="-85" dirty="0">
                <a:solidFill>
                  <a:srgbClr val="343433"/>
                </a:solidFill>
                <a:latin typeface="Tahoma"/>
                <a:ea typeface="Calibri" panose="020F0502020204030204" pitchFamily="34" charset="0"/>
                <a:cs typeface="Tahoma"/>
              </a:rPr>
              <a:t>Cele</a:t>
            </a:r>
            <a:r>
              <a:rPr lang="es-ES" sz="7200" b="1" spc="-85" dirty="0">
                <a:solidFill>
                  <a:srgbClr val="343433"/>
                </a:solidFill>
                <a:latin typeface="Tahoma"/>
                <a:cs typeface="Tahoma"/>
              </a:rPr>
              <a:t> </a:t>
            </a:r>
            <a:endParaRPr sz="7200" dirty="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23261" y="1046746"/>
            <a:ext cx="1838324" cy="1066799"/>
          </a:xfrm>
          <a:prstGeom prst="rect">
            <a:avLst/>
          </a:prstGeom>
        </p:spPr>
      </p:pic>
      <p:grpSp>
        <p:nvGrpSpPr>
          <p:cNvPr id="7" name="Group 2">
            <a:extLst>
              <a:ext uri="{FF2B5EF4-FFF2-40B4-BE49-F238E27FC236}">
                <a16:creationId xmlns:a16="http://schemas.microsoft.com/office/drawing/2014/main" xmlns="" id="{182FD971-7582-46F6-BF10-F255B9505257}"/>
              </a:ext>
            </a:extLst>
          </p:cNvPr>
          <p:cNvGrpSpPr/>
          <p:nvPr/>
        </p:nvGrpSpPr>
        <p:grpSpPr>
          <a:xfrm>
            <a:off x="762000" y="3234466"/>
            <a:ext cx="16154400" cy="1648538"/>
            <a:chOff x="4349588" y="624065"/>
            <a:chExt cx="16154400" cy="1648538"/>
          </a:xfrm>
        </p:grpSpPr>
        <p:sp>
          <p:nvSpPr>
            <p:cNvPr id="10" name="TextBox 7">
              <a:extLst>
                <a:ext uri="{FF2B5EF4-FFF2-40B4-BE49-F238E27FC236}">
                  <a16:creationId xmlns:a16="http://schemas.microsoft.com/office/drawing/2014/main" xmlns="" id="{2E7F1A4F-17C8-4325-AF7F-5CAAC828F577}"/>
                </a:ext>
              </a:extLst>
            </p:cNvPr>
            <p:cNvSpPr txBox="1"/>
            <p:nvPr/>
          </p:nvSpPr>
          <p:spPr>
            <a:xfrm>
              <a:off x="4349588" y="624065"/>
              <a:ext cx="16154400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000" dirty="0"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  <a:r>
                <a:rPr lang="it-IT" sz="20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yc</a:t>
              </a:r>
              <a:r>
                <a:rPr lang="pl-PL" sz="2000" dirty="0">
                  <a:latin typeface="Calibri" panose="020F0502020204030204" pitchFamily="34" charset="0"/>
                  <a:cs typeface="Calibri" panose="020F0502020204030204" pitchFamily="34" charset="0"/>
                </a:rPr>
                <a:t> świadomy</a:t>
              </a:r>
              <a:r>
                <a:rPr lang="it-IT" sz="2000" dirty="0">
                  <a:latin typeface="Calibri" panose="020F0502020204030204" pitchFamily="34" charset="0"/>
                  <a:cs typeface="Calibri" panose="020F0502020204030204" pitchFamily="34" charset="0"/>
                </a:rPr>
                <a:t>m</a:t>
              </a:r>
              <a:r>
                <a:rPr lang="pl-PL" sz="2000" dirty="0">
                  <a:latin typeface="Calibri" panose="020F0502020204030204" pitchFamily="34" charset="0"/>
                  <a:cs typeface="Calibri" panose="020F0502020204030204" pitchFamily="34" charset="0"/>
                </a:rPr>
                <a:t> bezpieczeństwa online w cyfrowym świecie kultury</a:t>
              </a:r>
            </a:p>
            <a:p>
              <a:r>
                <a:rPr lang="pl-PL" sz="2000" dirty="0">
                  <a:latin typeface="Calibri" panose="020F0502020204030204" pitchFamily="34" charset="0"/>
                  <a:cs typeface="Calibri" panose="020F0502020204030204" pitchFamily="34" charset="0"/>
                </a:rPr>
                <a:t>Ta jednostka skupi się na</a:t>
              </a:r>
              <a:r>
                <a:rPr lang="es-ES" sz="2000" dirty="0"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:</a:t>
              </a:r>
              <a:endParaRPr lang="es-E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endParaRPr lang="en-US" altLang="ko-KR" sz="1200" dirty="0">
                <a:cs typeface="Arial" pitchFamily="34" charset="0"/>
              </a:endParaRPr>
            </a:p>
          </p:txBody>
        </p:sp>
        <p:sp>
          <p:nvSpPr>
            <p:cNvPr id="9" name="Oval 5">
              <a:extLst>
                <a:ext uri="{FF2B5EF4-FFF2-40B4-BE49-F238E27FC236}">
                  <a16:creationId xmlns:a16="http://schemas.microsoft.com/office/drawing/2014/main" xmlns="" id="{E450FE67-0C42-4C85-8C94-2C99E1B43EC7}"/>
                </a:ext>
              </a:extLst>
            </p:cNvPr>
            <p:cNvSpPr/>
            <p:nvPr/>
          </p:nvSpPr>
          <p:spPr>
            <a:xfrm>
              <a:off x="4834470" y="1491808"/>
              <a:ext cx="780795" cy="78079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2">
            <a:extLst>
              <a:ext uri="{FF2B5EF4-FFF2-40B4-BE49-F238E27FC236}">
                <a16:creationId xmlns:a16="http://schemas.microsoft.com/office/drawing/2014/main" xmlns="" id="{48AF574C-433C-4343-A90F-9DFE416DFD22}"/>
              </a:ext>
            </a:extLst>
          </p:cNvPr>
          <p:cNvGrpSpPr/>
          <p:nvPr/>
        </p:nvGrpSpPr>
        <p:grpSpPr>
          <a:xfrm>
            <a:off x="1283827" y="5537432"/>
            <a:ext cx="6153295" cy="923330"/>
            <a:chOff x="4834470" y="1420540"/>
            <a:chExt cx="6153295" cy="923330"/>
          </a:xfrm>
        </p:grpSpPr>
        <p:sp>
          <p:nvSpPr>
            <p:cNvPr id="15" name="TextBox 7">
              <a:extLst>
                <a:ext uri="{FF2B5EF4-FFF2-40B4-BE49-F238E27FC236}">
                  <a16:creationId xmlns:a16="http://schemas.microsoft.com/office/drawing/2014/main" xmlns="" id="{9E593A2D-D56B-42D7-87E1-BA1949A7DB9F}"/>
                </a:ext>
              </a:extLst>
            </p:cNvPr>
            <p:cNvSpPr txBox="1"/>
            <p:nvPr/>
          </p:nvSpPr>
          <p:spPr>
            <a:xfrm>
              <a:off x="5862840" y="1420540"/>
              <a:ext cx="512492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Bezpieczeństwo online w świecie kultury, jak uniknąć oszustw specyficznych dla świata kultury (fałszywe bilety, włamania hakerskie lub phishing</a:t>
              </a:r>
              <a:r>
                <a:rPr lang="en-GB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)</a:t>
              </a:r>
              <a:endParaRPr lang="en-US" altLang="ko-KR" sz="1200" dirty="0">
                <a:cs typeface="Arial" pitchFamily="34" charset="0"/>
              </a:endParaRPr>
            </a:p>
          </p:txBody>
        </p:sp>
        <p:sp>
          <p:nvSpPr>
            <p:cNvPr id="14" name="Oval 5">
              <a:extLst>
                <a:ext uri="{FF2B5EF4-FFF2-40B4-BE49-F238E27FC236}">
                  <a16:creationId xmlns:a16="http://schemas.microsoft.com/office/drawing/2014/main" xmlns="" id="{14EA3F99-097F-4F1D-902D-A7D94DDA5B29}"/>
                </a:ext>
              </a:extLst>
            </p:cNvPr>
            <p:cNvSpPr/>
            <p:nvPr/>
          </p:nvSpPr>
          <p:spPr>
            <a:xfrm>
              <a:off x="4834470" y="1491808"/>
              <a:ext cx="780795" cy="78079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2">
            <a:extLst>
              <a:ext uri="{FF2B5EF4-FFF2-40B4-BE49-F238E27FC236}">
                <a16:creationId xmlns:a16="http://schemas.microsoft.com/office/drawing/2014/main" xmlns="" id="{085D909D-84AE-44EC-99CD-AE69100A999D}"/>
              </a:ext>
            </a:extLst>
          </p:cNvPr>
          <p:cNvGrpSpPr/>
          <p:nvPr/>
        </p:nvGrpSpPr>
        <p:grpSpPr>
          <a:xfrm>
            <a:off x="1283827" y="7057082"/>
            <a:ext cx="7555373" cy="780795"/>
            <a:chOff x="4834470" y="1491808"/>
            <a:chExt cx="7555373" cy="780795"/>
          </a:xfrm>
        </p:grpSpPr>
        <p:sp>
          <p:nvSpPr>
            <p:cNvPr id="20" name="TextBox 7">
              <a:extLst>
                <a:ext uri="{FF2B5EF4-FFF2-40B4-BE49-F238E27FC236}">
                  <a16:creationId xmlns:a16="http://schemas.microsoft.com/office/drawing/2014/main" xmlns="" id="{C6E985CE-5D23-45DD-86D9-4E6E1E9B0E6A}"/>
                </a:ext>
              </a:extLst>
            </p:cNvPr>
            <p:cNvSpPr txBox="1"/>
            <p:nvPr/>
          </p:nvSpPr>
          <p:spPr>
            <a:xfrm>
              <a:off x="5895648" y="1591134"/>
              <a:ext cx="64941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Wskazówki dotyczące bezpieczeństwa w internecie</a:t>
              </a:r>
              <a:endPara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9" name="Oval 5">
              <a:extLst>
                <a:ext uri="{FF2B5EF4-FFF2-40B4-BE49-F238E27FC236}">
                  <a16:creationId xmlns:a16="http://schemas.microsoft.com/office/drawing/2014/main" xmlns="" id="{C7BA9E55-01DD-4A75-814E-4B4A70E8ADF3}"/>
                </a:ext>
              </a:extLst>
            </p:cNvPr>
            <p:cNvSpPr/>
            <p:nvPr/>
          </p:nvSpPr>
          <p:spPr>
            <a:xfrm>
              <a:off x="4834470" y="1491808"/>
              <a:ext cx="780795" cy="78079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26" name="Imagen 25">
            <a:extLst>
              <a:ext uri="{FF2B5EF4-FFF2-40B4-BE49-F238E27FC236}">
                <a16:creationId xmlns:a16="http://schemas.microsoft.com/office/drawing/2014/main" xmlns="" id="{8E472351-E12E-4F02-BEC0-AFF3BE12A0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305" y="4210402"/>
            <a:ext cx="7213876" cy="4122402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xmlns="" id="{467D4584-5573-403A-9835-30E73F514308}"/>
              </a:ext>
            </a:extLst>
          </p:cNvPr>
          <p:cNvSpPr txBox="1"/>
          <p:nvPr/>
        </p:nvSpPr>
        <p:spPr>
          <a:xfrm>
            <a:off x="2345005" y="4152900"/>
            <a:ext cx="6832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Najczęstsze oszustwa online: przykłady najczęstszych oszustw online, ochrona Twoich informacji online</a:t>
            </a:r>
            <a:endParaRPr lang="es-ES" dirty="0"/>
          </a:p>
        </p:txBody>
      </p:sp>
      <p:sp>
        <p:nvSpPr>
          <p:cNvPr id="18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09222" y="963801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21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51" y="9707636"/>
            <a:ext cx="866849" cy="576706"/>
          </a:xfrm>
          <a:prstGeom prst="rect">
            <a:avLst/>
          </a:prstGeom>
        </p:spPr>
      </p:pic>
      <p:pic>
        <p:nvPicPr>
          <p:cNvPr id="23" name="Immagine 2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431" y="9788877"/>
            <a:ext cx="1453337" cy="495465"/>
          </a:xfrm>
          <a:prstGeom prst="rect">
            <a:avLst/>
          </a:prstGeom>
          <a:noFill/>
        </p:spPr>
      </p:pic>
      <p:sp>
        <p:nvSpPr>
          <p:cNvPr id="24" name="CasellaDiTesto 22"/>
          <p:cNvSpPr txBox="1"/>
          <p:nvPr/>
        </p:nvSpPr>
        <p:spPr>
          <a:xfrm>
            <a:off x="10181331" y="963801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62000" y="1256319"/>
            <a:ext cx="14293825" cy="15023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pl-PL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Najczęstsze oszustwa online: przykłady najczęstszych oszustw online, ochrona Twoich informacji online</a:t>
            </a: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es-ES" sz="2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sz="7200" b="1" spc="-85" dirty="0">
              <a:solidFill>
                <a:srgbClr val="343433"/>
              </a:solidFill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800" y="266700"/>
            <a:ext cx="1838324" cy="106679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E23C1B90-B242-4483-AEC1-0125EBE3D569}"/>
              </a:ext>
            </a:extLst>
          </p:cNvPr>
          <p:cNvSpPr txBox="1"/>
          <p:nvPr/>
        </p:nvSpPr>
        <p:spPr>
          <a:xfrm>
            <a:off x="914400" y="2758653"/>
            <a:ext cx="759744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/>
              <a:t>Oszustwa internetowe stają się coraz bardziej powszechne ze względu na coraz większą liczbę osób korzystających z internetu na co dzień</a:t>
            </a:r>
            <a:r>
              <a:rPr lang="en-US" sz="2400" dirty="0"/>
              <a:t>. </a:t>
            </a:r>
          </a:p>
          <a:p>
            <a:pPr algn="just"/>
            <a:endParaRPr lang="it-IT" sz="2400" dirty="0"/>
          </a:p>
          <a:p>
            <a:pPr algn="just"/>
            <a:r>
              <a:rPr lang="pl-PL" sz="2400" dirty="0"/>
              <a:t>Oszuści chcą nie tylko Twoich </a:t>
            </a:r>
            <a:r>
              <a:rPr lang="pl-PL" sz="2400" b="1" dirty="0"/>
              <a:t>pieniędzy</a:t>
            </a:r>
            <a:r>
              <a:rPr lang="pl-PL" sz="2400" dirty="0"/>
              <a:t>, ale także Twoich </a:t>
            </a:r>
            <a:r>
              <a:rPr lang="pl-PL" sz="2400" b="1" dirty="0"/>
              <a:t>informacji</a:t>
            </a:r>
            <a:r>
              <a:rPr lang="pl-PL" sz="2400" dirty="0"/>
              <a:t>, a te ostatnie są trudniejsze do wykrycia</a:t>
            </a:r>
            <a:r>
              <a:rPr lang="it-IT" sz="2400" dirty="0"/>
              <a:t>.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pl-PL" sz="2400" dirty="0"/>
              <a:t>Podstawy działań oszustów są ciągle takie same: oferują produkty lub usługi w zamian za kwotę „</a:t>
            </a:r>
            <a:r>
              <a:rPr lang="pl-PL" sz="2400" b="1" dirty="0"/>
              <a:t>zbyt piękną, aby była prawdziwa</a:t>
            </a:r>
            <a:r>
              <a:rPr lang="pl-PL" sz="2400" dirty="0"/>
              <a:t>” lub w zamian za kilka pytań w celu uzyskania informacji</a:t>
            </a:r>
            <a:r>
              <a:rPr lang="en-US" sz="2400" dirty="0"/>
              <a:t>. </a:t>
            </a:r>
          </a:p>
          <a:p>
            <a:pPr algn="just"/>
            <a:endParaRPr lang="en-US" sz="2400" dirty="0"/>
          </a:p>
          <a:p>
            <a:pPr algn="just"/>
            <a:r>
              <a:rPr lang="pl-PL" sz="2400" dirty="0"/>
              <a:t>Mogą również oferować </a:t>
            </a:r>
            <a:r>
              <a:rPr lang="pl-PL" sz="2400" b="1" dirty="0"/>
              <a:t>pożyczki lub oferty </a:t>
            </a:r>
            <a:r>
              <a:rPr lang="pl-PL" sz="2400" dirty="0"/>
              <a:t>pracy jako sposób na złapanie przynęty</a:t>
            </a:r>
            <a:r>
              <a:rPr lang="en-US" sz="2400" dirty="0"/>
              <a:t>.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70F9DD1A-BF53-4FDE-8E72-16BB2CAF21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4381500"/>
            <a:ext cx="6416040" cy="43510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90739" y="950713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9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8" y="9576756"/>
            <a:ext cx="866849" cy="576706"/>
          </a:xfrm>
          <a:prstGeom prst="rect">
            <a:avLst/>
          </a:prstGeom>
        </p:spPr>
      </p:pic>
      <p:pic>
        <p:nvPicPr>
          <p:cNvPr id="10" name="Immagine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48" y="9657997"/>
            <a:ext cx="1453337" cy="495465"/>
          </a:xfrm>
          <a:prstGeom prst="rect">
            <a:avLst/>
          </a:prstGeom>
          <a:noFill/>
        </p:spPr>
      </p:pic>
      <p:sp>
        <p:nvSpPr>
          <p:cNvPr id="12" name="CasellaDiTesto 22"/>
          <p:cNvSpPr txBox="1"/>
          <p:nvPr/>
        </p:nvSpPr>
        <p:spPr>
          <a:xfrm>
            <a:off x="10262848" y="950713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83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62000" y="1256319"/>
            <a:ext cx="14293825" cy="18716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pl-PL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Najczęstsze oszustwa online: przykłady najczęstszych oszustw online, ochrona Twoich informacji online</a:t>
            </a: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r>
              <a:rPr lang="en-US" sz="2400" b="1" dirty="0" err="1"/>
              <a:t>Oszustwa</a:t>
            </a:r>
            <a:r>
              <a:rPr lang="en-US" sz="2400" b="1" dirty="0"/>
              <a:t> </a:t>
            </a:r>
            <a:r>
              <a:rPr lang="en-US" sz="2400" b="1" dirty="0" err="1"/>
              <a:t>ofert</a:t>
            </a:r>
            <a:r>
              <a:rPr lang="en-US" sz="2400" b="1" dirty="0"/>
              <a:t> </a:t>
            </a:r>
            <a:r>
              <a:rPr lang="en-US" sz="2400" b="1" dirty="0" err="1"/>
              <a:t>pracy</a:t>
            </a:r>
            <a:endParaRPr lang="es-ES" sz="2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sz="7200" b="1" spc="-85" dirty="0">
              <a:solidFill>
                <a:srgbClr val="343433"/>
              </a:solidFill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800" y="266700"/>
            <a:ext cx="1838324" cy="106679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E23C1B90-B242-4483-AEC1-0125EBE3D569}"/>
              </a:ext>
            </a:extLst>
          </p:cNvPr>
          <p:cNvSpPr txBox="1"/>
          <p:nvPr/>
        </p:nvSpPr>
        <p:spPr>
          <a:xfrm>
            <a:off x="914400" y="2694758"/>
            <a:ext cx="759744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P</a:t>
            </a:r>
            <a:r>
              <a:rPr lang="pl-PL" sz="2400" dirty="0"/>
              <a:t>rzykład</a:t>
            </a:r>
            <a:r>
              <a:rPr lang="it-IT" sz="2400" dirty="0" err="1"/>
              <a:t>owe</a:t>
            </a:r>
            <a:r>
              <a:rPr lang="pl-PL" sz="2400" dirty="0"/>
              <a:t> ogłoszenie o pracę proponuje pełne wynagrodzenie w wymiarze godzin na pół etatu i nie wymaga żadnego wcześniejszego doświadczenia. Wynagrodzenie jest zbyt wysokie i można to uznać za pierwszą wskazówkę, że reklama może być oszustwem.</a:t>
            </a:r>
            <a:endParaRPr lang="it-IT" sz="2400" dirty="0"/>
          </a:p>
          <a:p>
            <a:pPr algn="just"/>
            <a:endParaRPr lang="pl-PL" sz="2400" dirty="0"/>
          </a:p>
          <a:p>
            <a:pPr algn="just"/>
            <a:r>
              <a:rPr lang="pl-PL" sz="2400" dirty="0"/>
              <a:t>Przed wypełnieniem formularza lub podaniem informacji zawsze dobrze sprawdzić:</a:t>
            </a:r>
            <a:endParaRPr lang="it-IT" sz="2400" dirty="0"/>
          </a:p>
          <a:p>
            <a:pPr algn="just"/>
            <a:endParaRPr lang="pl-PL" sz="2400" dirty="0"/>
          </a:p>
          <a:p>
            <a:pPr algn="just"/>
            <a:r>
              <a:rPr lang="pl-PL" sz="2400" dirty="0"/>
              <a:t>- autentyczność strony internetowej, na której zamieszczana jest reklama</a:t>
            </a:r>
          </a:p>
          <a:p>
            <a:pPr algn="just"/>
            <a:r>
              <a:rPr lang="pl-PL" sz="2400" dirty="0"/>
              <a:t>- jakość zdjęć lub komentarzy w przypadku sprzedaży produktów</a:t>
            </a:r>
          </a:p>
          <a:p>
            <a:pPr algn="just"/>
            <a:r>
              <a:rPr lang="pl-PL" sz="2400" dirty="0"/>
              <a:t>- firma publikująca ogłoszenie</a:t>
            </a:r>
          </a:p>
          <a:p>
            <a:pPr algn="just"/>
            <a:r>
              <a:rPr lang="pl-PL" sz="2400" dirty="0"/>
              <a:t>- oferowane dodatki za pracę</a:t>
            </a:r>
          </a:p>
          <a:p>
            <a:pPr marL="342900" indent="-342900" algn="just">
              <a:buFontTx/>
              <a:buChar char="-"/>
            </a:pPr>
            <a:endParaRPr lang="en-US" sz="24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C5ECA98B-737B-4B1B-A57F-FB97DCFFDA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3619500"/>
            <a:ext cx="5600700" cy="40157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90739" y="950713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10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8" y="9576756"/>
            <a:ext cx="866849" cy="576706"/>
          </a:xfrm>
          <a:prstGeom prst="rect">
            <a:avLst/>
          </a:prstGeom>
        </p:spPr>
      </p:pic>
      <p:pic>
        <p:nvPicPr>
          <p:cNvPr id="11" name="Immagin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48" y="9657997"/>
            <a:ext cx="1453337" cy="495465"/>
          </a:xfrm>
          <a:prstGeom prst="rect">
            <a:avLst/>
          </a:prstGeom>
          <a:noFill/>
        </p:spPr>
      </p:pic>
      <p:sp>
        <p:nvSpPr>
          <p:cNvPr id="12" name="CasellaDiTesto 22"/>
          <p:cNvSpPr txBox="1"/>
          <p:nvPr/>
        </p:nvSpPr>
        <p:spPr>
          <a:xfrm>
            <a:off x="10262848" y="950713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00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93775" y="1046510"/>
            <a:ext cx="14293825" cy="7636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pl-PL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Najczęstsze oszustwa online: przykłady najczęstszych oszustw online, ochrona Twoich informacji online</a:t>
            </a: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es-ES" sz="2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E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Oszustwa</a:t>
            </a:r>
            <a:r>
              <a:rPr 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bankowe</a:t>
            </a:r>
            <a:endParaRPr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800" y="266700"/>
            <a:ext cx="1838324" cy="106679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E23C1B90-B242-4483-AEC1-0125EBE3D569}"/>
              </a:ext>
            </a:extLst>
          </p:cNvPr>
          <p:cNvSpPr txBox="1"/>
          <p:nvPr/>
        </p:nvSpPr>
        <p:spPr>
          <a:xfrm>
            <a:off x="1229561" y="3238500"/>
            <a:ext cx="9296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pl-PL" sz="2400" dirty="0"/>
              <a:t>Inne próby oszustwa mogą podszywać się pod podmiot, taki jak Twój bank lub witrynę, którą często odwiedzasz, pod pretekstem, że istnieje świetna oferta lub coś jest nie tak z podejrzanym linkiem</a:t>
            </a:r>
            <a:r>
              <a:rPr lang="en-US" sz="2400" dirty="0"/>
              <a:t>. </a:t>
            </a:r>
          </a:p>
          <a:p>
            <a:pPr algn="just"/>
            <a:endParaRPr lang="en-US" sz="2400" dirty="0"/>
          </a:p>
          <a:p>
            <a:pPr algn="just"/>
            <a:r>
              <a:rPr lang="pl-PL" sz="2400" dirty="0"/>
              <a:t>Jeśli uważasz, że to może być ważne, tak jak w przypadku Twojego banku, zadzwoń do nich zamiast klikać link</a:t>
            </a:r>
            <a:r>
              <a:rPr lang="en-US" sz="2400" dirty="0"/>
              <a:t>.</a:t>
            </a:r>
            <a:endParaRPr lang="es-ES" sz="2400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A458F67D-B005-474F-A6D5-09A263A75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8600" y="3238500"/>
            <a:ext cx="5128260" cy="48234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90739" y="950713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9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8" y="9576756"/>
            <a:ext cx="866849" cy="576706"/>
          </a:xfrm>
          <a:prstGeom prst="rect">
            <a:avLst/>
          </a:prstGeom>
        </p:spPr>
      </p:pic>
      <p:pic>
        <p:nvPicPr>
          <p:cNvPr id="10" name="Immagine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48" y="9657997"/>
            <a:ext cx="1453337" cy="495465"/>
          </a:xfrm>
          <a:prstGeom prst="rect">
            <a:avLst/>
          </a:prstGeom>
          <a:noFill/>
        </p:spPr>
      </p:pic>
      <p:sp>
        <p:nvSpPr>
          <p:cNvPr id="12" name="CasellaDiTesto 22"/>
          <p:cNvSpPr txBox="1"/>
          <p:nvPr/>
        </p:nvSpPr>
        <p:spPr>
          <a:xfrm>
            <a:off x="10262848" y="950713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03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93775" y="1046510"/>
            <a:ext cx="14293825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pl-PL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Najczęstsze oszustwa online: przykłady najczęstszych oszustw online, ochrona Twoich informacji online</a:t>
            </a: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en-GB" altLang="es-E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GB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Zakupy</a:t>
            </a: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online </a:t>
            </a:r>
            <a:endParaRPr lang="en-GB" sz="7200" b="1" spc="-85" dirty="0">
              <a:solidFill>
                <a:srgbClr val="343433"/>
              </a:solidFill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800" y="266700"/>
            <a:ext cx="1838324" cy="106679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E23C1B90-B242-4483-AEC1-0125EBE3D569}"/>
              </a:ext>
            </a:extLst>
          </p:cNvPr>
          <p:cNvSpPr txBox="1"/>
          <p:nvPr/>
        </p:nvSpPr>
        <p:spPr>
          <a:xfrm>
            <a:off x="1220417" y="3425130"/>
            <a:ext cx="9296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pl-PL" sz="2400" dirty="0"/>
              <a:t>Zakupy przez internet stają się coraz bardziej popularne, więc oto kilka wskazówek dotyczących bezpiecznych zakupów online</a:t>
            </a:r>
            <a:r>
              <a:rPr lang="en-US" sz="2400" dirty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- </a:t>
            </a:r>
            <a:r>
              <a:rPr lang="pl-PL" sz="2400" dirty="0"/>
              <a:t>Strona musi mieć bezpieczne szyfrowane połączenie, protokół sieciowy musi być https</a:t>
            </a:r>
            <a:r>
              <a:rPr lang="en-US" sz="2400" dirty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-   </a:t>
            </a:r>
            <a:r>
              <a:rPr lang="pl-PL" sz="2400" dirty="0"/>
              <a:t>Upewnij się, że jesteś na zaufanej witrynie. Witryna, która ma wyjątkowo niskie ceny, wszystkie ceny takie same, brak recenzji lub podejrzane zdjęcia produktów jest wskazówką, że witryna jest oszustwem</a:t>
            </a:r>
            <a:r>
              <a:rPr lang="en-US" sz="2400" dirty="0"/>
              <a:t>.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599997FC-6026-416C-89E8-CBEE304B3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4800" y="3425130"/>
            <a:ext cx="5128260" cy="48234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90739" y="950713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10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8" y="9576756"/>
            <a:ext cx="866849" cy="576706"/>
          </a:xfrm>
          <a:prstGeom prst="rect">
            <a:avLst/>
          </a:prstGeom>
        </p:spPr>
      </p:pic>
      <p:pic>
        <p:nvPicPr>
          <p:cNvPr id="11" name="Immagin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48" y="9657997"/>
            <a:ext cx="1453337" cy="495465"/>
          </a:xfrm>
          <a:prstGeom prst="rect">
            <a:avLst/>
          </a:prstGeom>
          <a:noFill/>
        </p:spPr>
      </p:pic>
      <p:sp>
        <p:nvSpPr>
          <p:cNvPr id="12" name="CasellaDiTesto 22"/>
          <p:cNvSpPr txBox="1"/>
          <p:nvPr/>
        </p:nvSpPr>
        <p:spPr>
          <a:xfrm>
            <a:off x="10262848" y="950713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40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93775" y="1046510"/>
            <a:ext cx="14293825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pl-PL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Najczęstsze oszustwa online: przykłady najczęstszych oszustw online, ochrona Twoich informacji online</a:t>
            </a: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en-GB" altLang="es-E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GB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Produkty</a:t>
            </a: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innych</a:t>
            </a: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firm</a:t>
            </a:r>
            <a:endParaRPr lang="en-GB" sz="7200" b="1" spc="-85" dirty="0">
              <a:solidFill>
                <a:srgbClr val="343433"/>
              </a:solidFill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800" y="266700"/>
            <a:ext cx="1838324" cy="106679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E23C1B90-B242-4483-AEC1-0125EBE3D569}"/>
              </a:ext>
            </a:extLst>
          </p:cNvPr>
          <p:cNvSpPr txBox="1"/>
          <p:nvPr/>
        </p:nvSpPr>
        <p:spPr>
          <a:xfrm>
            <a:off x="990600" y="2791828"/>
            <a:ext cx="15163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pl-PL" sz="2400" dirty="0"/>
              <a:t>Niektóre strony internetowe sprzedają produkty innych firm. W takich przypadkach należy również zbadać firmę, od której pochodzi produkt.</a:t>
            </a:r>
            <a:endParaRPr lang="it-IT" sz="2400" dirty="0"/>
          </a:p>
          <a:p>
            <a:pPr algn="just"/>
            <a:endParaRPr lang="pl-PL" sz="2400" dirty="0"/>
          </a:p>
          <a:p>
            <a:pPr marL="342900" indent="-342900" algn="just">
              <a:buFontTx/>
              <a:buChar char="-"/>
            </a:pPr>
            <a:r>
              <a:rPr lang="pl-PL" sz="2400" dirty="0"/>
              <a:t>To dobry znak, jeśli strona przejrzyście wyświetla informacje o kosztach i wysyłce, akceptuje kilka form płatności i wysyła fakturę zakupu.</a:t>
            </a:r>
            <a:endParaRPr lang="it-IT" sz="2400" dirty="0"/>
          </a:p>
          <a:p>
            <a:pPr algn="just"/>
            <a:endParaRPr lang="pl-PL" sz="2400" dirty="0"/>
          </a:p>
          <a:p>
            <a:pPr marL="342900" indent="-342900" algn="just">
              <a:buFontTx/>
              <a:buChar char="-"/>
            </a:pPr>
            <a:r>
              <a:rPr lang="pl-PL" sz="2400" dirty="0"/>
              <a:t>Jeśli uważasz, że witryna jest oryginalna i dokonujesz zakupu</a:t>
            </a:r>
            <a:r>
              <a:rPr lang="pl-PL" sz="2400" b="1" dirty="0"/>
              <a:t>, nigdy nie zapisuj danych swojej karty kredytowej.</a:t>
            </a:r>
            <a:r>
              <a:rPr lang="pl-PL" sz="2400" dirty="0"/>
              <a:t> Uniemożliwi to komuś dostęp do Twojego urządzenia i dokonanie niechcianych zakupów.</a:t>
            </a:r>
            <a:endParaRPr lang="it-IT" sz="2400" dirty="0"/>
          </a:p>
          <a:p>
            <a:pPr algn="just"/>
            <a:endParaRPr lang="pl-PL" sz="2400" dirty="0"/>
          </a:p>
          <a:p>
            <a:pPr marL="342900" indent="-342900" algn="just">
              <a:buFontTx/>
              <a:buChar char="-"/>
            </a:pPr>
            <a:r>
              <a:rPr lang="pl-PL" sz="2400" dirty="0"/>
              <a:t>Okresowo sprawdzaj saldo, a jeśli zauważysz podejrzane ruchy, szybko zgłoś je swojemu bankowi.</a:t>
            </a:r>
            <a:endParaRPr lang="it-IT" sz="2400" dirty="0"/>
          </a:p>
          <a:p>
            <a:pPr algn="just"/>
            <a:endParaRPr lang="pl-PL" sz="2400" dirty="0"/>
          </a:p>
          <a:p>
            <a:pPr algn="just"/>
            <a:r>
              <a:rPr lang="pl-PL" sz="2400" dirty="0"/>
              <a:t>-</a:t>
            </a:r>
            <a:r>
              <a:rPr lang="it-IT" sz="2400" dirty="0"/>
              <a:t>   </a:t>
            </a:r>
            <a:r>
              <a:rPr lang="pl-PL" sz="2400" dirty="0"/>
              <a:t>Jeśli produkt nie dotrze, spróbuj skontaktować się ze sprzedawcą lub platformą, na której jest sprzedawany</a:t>
            </a:r>
            <a:r>
              <a:rPr lang="it-IT" sz="2400" dirty="0"/>
              <a:t>.</a:t>
            </a:r>
            <a:endParaRPr lang="pl-PL" sz="2400" dirty="0"/>
          </a:p>
          <a:p>
            <a:pPr algn="just"/>
            <a:r>
              <a:rPr lang="en-US" sz="2400" dirty="0"/>
              <a:t>.</a:t>
            </a:r>
          </a:p>
        </p:txBody>
      </p:sp>
      <p:sp>
        <p:nvSpPr>
          <p:cNvPr id="7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90739" y="950713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8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8" y="9576756"/>
            <a:ext cx="866849" cy="576706"/>
          </a:xfrm>
          <a:prstGeom prst="rect">
            <a:avLst/>
          </a:prstGeom>
        </p:spPr>
      </p:pic>
      <p:pic>
        <p:nvPicPr>
          <p:cNvPr id="9" name="Immagine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48" y="9657997"/>
            <a:ext cx="1453337" cy="495465"/>
          </a:xfrm>
          <a:prstGeom prst="rect">
            <a:avLst/>
          </a:prstGeom>
          <a:noFill/>
        </p:spPr>
      </p:pic>
      <p:sp>
        <p:nvSpPr>
          <p:cNvPr id="10" name="CasellaDiTesto 22"/>
          <p:cNvSpPr txBox="1"/>
          <p:nvPr/>
        </p:nvSpPr>
        <p:spPr>
          <a:xfrm>
            <a:off x="10262848" y="950713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57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93775" y="1046510"/>
            <a:ext cx="14293825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pl-PL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Najczęstsze oszustwa online: przykłady najczęstszych oszustw online, ochrona Twoich informacji online</a:t>
            </a: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en-GB" altLang="es-E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Dziedziczenie</a:t>
            </a: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przez</a:t>
            </a: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WhatsApp. </a:t>
            </a:r>
            <a:endParaRPr sz="7200" b="1" spc="-85" dirty="0">
              <a:solidFill>
                <a:srgbClr val="343433"/>
              </a:solidFill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800" y="266700"/>
            <a:ext cx="1838324" cy="106679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E23C1B90-B242-4483-AEC1-0125EBE3D569}"/>
              </a:ext>
            </a:extLst>
          </p:cNvPr>
          <p:cNvSpPr txBox="1"/>
          <p:nvPr/>
        </p:nvSpPr>
        <p:spPr>
          <a:xfrm>
            <a:off x="10210800" y="3848100"/>
            <a:ext cx="66952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/>
          </a:p>
          <a:p>
            <a:pPr algn="just"/>
            <a:r>
              <a:rPr lang="pl-PL" sz="2400" dirty="0"/>
              <a:t>Na WhatsApp rozmawia z Tobą osoba, która mówi, że jest bardzo stara i że ma spadek bez spadkobierców, i oferuje Ci odziedziczenie go.</a:t>
            </a:r>
            <a:endParaRPr lang="it-IT" sz="2400" dirty="0"/>
          </a:p>
          <a:p>
            <a:pPr algn="just"/>
            <a:endParaRPr lang="pl-PL" sz="2400" dirty="0"/>
          </a:p>
          <a:p>
            <a:pPr algn="just"/>
            <a:r>
              <a:rPr lang="pl-PL" sz="2400" dirty="0"/>
              <a:t>Inna osoba rozmawia z Tobą bezpośrednio o sztuczce inwestowania bez ryzyka, obiecując Ci, że możesz zarobić 100 000 € w ciągu zaledwie jednego miesiąca</a:t>
            </a:r>
          </a:p>
          <a:p>
            <a:pPr algn="just"/>
            <a:r>
              <a:rPr lang="en-US" sz="2400" dirty="0"/>
              <a:t>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B985EE5-3D89-4E95-BEA7-D190A2530A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162300"/>
            <a:ext cx="5181600" cy="546269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9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90739" y="950713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10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8" y="9576756"/>
            <a:ext cx="866849" cy="576706"/>
          </a:xfrm>
          <a:prstGeom prst="rect">
            <a:avLst/>
          </a:prstGeom>
        </p:spPr>
      </p:pic>
      <p:pic>
        <p:nvPicPr>
          <p:cNvPr id="11" name="Immagin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48" y="9657997"/>
            <a:ext cx="1453337" cy="495465"/>
          </a:xfrm>
          <a:prstGeom prst="rect">
            <a:avLst/>
          </a:prstGeom>
          <a:noFill/>
        </p:spPr>
      </p:pic>
      <p:sp>
        <p:nvSpPr>
          <p:cNvPr id="12" name="CasellaDiTesto 22"/>
          <p:cNvSpPr txBox="1"/>
          <p:nvPr/>
        </p:nvSpPr>
        <p:spPr>
          <a:xfrm>
            <a:off x="10262848" y="950713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93775" y="1046510"/>
            <a:ext cx="14293825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pl-PL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Najczęstsze oszustwa online: przykłady najczęstszych oszustw online, ochrona Twoich informacji online</a:t>
            </a: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en-GB" altLang="es-E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Atrakcyjny mężczyzna/kobieta zakochana w tobie</a:t>
            </a:r>
            <a:endParaRPr sz="7200" b="1" spc="-85" dirty="0">
              <a:solidFill>
                <a:srgbClr val="343433"/>
              </a:solidFill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800" y="266700"/>
            <a:ext cx="1838324" cy="106679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E23C1B90-B242-4483-AEC1-0125EBE3D569}"/>
              </a:ext>
            </a:extLst>
          </p:cNvPr>
          <p:cNvSpPr txBox="1"/>
          <p:nvPr/>
        </p:nvSpPr>
        <p:spPr>
          <a:xfrm>
            <a:off x="1447800" y="3238500"/>
            <a:ext cx="1515343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/>
          </a:p>
          <a:p>
            <a:pPr algn="just"/>
            <a:r>
              <a:rPr lang="pl-PL" sz="2400" dirty="0"/>
              <a:t>Osoba na atrakcyjnym zdjęciu, której w ogóle nie znasz, próbuje z tobą porozmawiać i rozmawia z tobą na sugestywne tematy</a:t>
            </a:r>
            <a:r>
              <a:rPr lang="en-US" sz="2400" dirty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pl-PL" sz="2400" dirty="0"/>
              <a:t>Uważaj na każdego, kogo spotkasz online z zagranicy.</a:t>
            </a:r>
            <a:endParaRPr lang="it-IT" sz="2400" dirty="0"/>
          </a:p>
          <a:p>
            <a:pPr algn="just"/>
            <a:r>
              <a:rPr lang="pl-PL" sz="2400" dirty="0"/>
              <a:t>Poznaj oznaki oszustwa związanego z relacjami. Wiedz, na co uważać.</a:t>
            </a:r>
          </a:p>
          <a:p>
            <a:pPr algn="just"/>
            <a:r>
              <a:rPr lang="pl-PL" sz="2400" dirty="0"/>
              <a:t>Nigdy nie wysyłaj pieniędzy.</a:t>
            </a:r>
          </a:p>
          <a:p>
            <a:pPr algn="just"/>
            <a:r>
              <a:rPr lang="pl-PL" sz="2400" dirty="0"/>
              <a:t>Jeśli już dałeś im pieniądze, nie wyjeżdżaj za granicę, aby je odzyskać</a:t>
            </a:r>
          </a:p>
          <a:p>
            <a:pPr algn="just"/>
            <a:r>
              <a:rPr lang="pl-PL" sz="2400" dirty="0"/>
              <a:t>Zawsze potwierdzaj ich tożsamość i legalność przed wyjazdem za granicę, aby się z nimi spotkać.</a:t>
            </a:r>
          </a:p>
        </p:txBody>
      </p:sp>
      <p:sp>
        <p:nvSpPr>
          <p:cNvPr id="7" name="CuadroTexto 34">
            <a:extLst>
              <a:ext uri="{FF2B5EF4-FFF2-40B4-BE49-F238E27FC236}">
                <a16:creationId xmlns:a16="http://schemas.microsoft.com/office/drawing/2014/main" xmlns="" xmlns:lc="http://schemas.openxmlformats.org/drawingml/2006/lockedCanvas" id="{44E54EA5-B936-477F-B276-BB60E2C6703D}"/>
              </a:ext>
            </a:extLst>
          </p:cNvPr>
          <p:cNvSpPr txBox="1"/>
          <p:nvPr/>
        </p:nvSpPr>
        <p:spPr>
          <a:xfrm>
            <a:off x="1090739" y="9507131"/>
            <a:ext cx="768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 sz="1200" dirty="0">
                <a:latin typeface="YADLjI9qxTA 0"/>
              </a:rPr>
              <a:t>Przy wsparciu programu Erasmus+ Unii Europejskiej. Niniejszy dokument i jego treść odzwierciedla wyłącznie poglądy autorów, a Komisja nie ponosi odpowiedzialności za jakiekolwiek wykorzystanie informacji w nim zawartych</a:t>
            </a:r>
            <a:endParaRPr lang="pl-PL" sz="1200" dirty="0">
              <a:latin typeface="YADLjI9qxTA 0"/>
            </a:endParaRPr>
          </a:p>
        </p:txBody>
      </p:sp>
      <p:pic>
        <p:nvPicPr>
          <p:cNvPr id="8" name="Imagen 36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6883D8-3971-4A12-BAF9-1968501B41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8" y="9576756"/>
            <a:ext cx="866849" cy="576706"/>
          </a:xfrm>
          <a:prstGeom prst="rect">
            <a:avLst/>
          </a:prstGeom>
        </p:spPr>
      </p:pic>
      <p:pic>
        <p:nvPicPr>
          <p:cNvPr id="9" name="Immagine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48" y="9657997"/>
            <a:ext cx="1453337" cy="495465"/>
          </a:xfrm>
          <a:prstGeom prst="rect">
            <a:avLst/>
          </a:prstGeom>
          <a:noFill/>
        </p:spPr>
      </p:pic>
      <p:sp>
        <p:nvSpPr>
          <p:cNvPr id="10" name="CasellaDiTesto 22"/>
          <p:cNvSpPr txBox="1"/>
          <p:nvPr/>
        </p:nvSpPr>
        <p:spPr>
          <a:xfrm>
            <a:off x="10262848" y="9507131"/>
            <a:ext cx="817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description – Creative Commons licensing: The materials published on the 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SOS project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website are classified as Open Educational Resources' (OER) and can be freely (without permission of their creators): downloaded, used, reused, copied, adapted, and shared by users, with information about the source of their origin.</a:t>
            </a:r>
            <a:endParaRPr 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75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2939</Words>
  <Application>Microsoft Office PowerPoint</Application>
  <PresentationFormat>Personalizzato</PresentationFormat>
  <Paragraphs>170</Paragraphs>
  <Slides>17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5" baseType="lpstr">
      <vt:lpstr>맑은 고딕</vt:lpstr>
      <vt:lpstr>Arial</vt:lpstr>
      <vt:lpstr>Calibri</vt:lpstr>
      <vt:lpstr>Tahoma</vt:lpstr>
      <vt:lpstr>Times New Roman</vt:lpstr>
      <vt:lpstr>Verdana</vt:lpstr>
      <vt:lpstr>YADLjI9qxTA 0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DZIĘKUJEMY!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Copia de SOS creativity ppt 2</dc:title>
  <dc:creator>Monia Coppola</dc:creator>
  <cp:keywords>DAEZmAheWYA,BAEXurJiHZU</cp:keywords>
  <cp:lastModifiedBy>Windows User</cp:lastModifiedBy>
  <cp:revision>40</cp:revision>
  <dcterms:created xsi:type="dcterms:W3CDTF">2021-03-23T16:52:22Z</dcterms:created>
  <dcterms:modified xsi:type="dcterms:W3CDTF">2022-08-09T07:11:32Z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2021-03-23T00:00:00Z</vt:filetime>
  </property>
  <property fmtid="{D5CDD505-2E9C-101B-9397-08002B2CF9AE}" pid="3" name="Creator">
    <vt:lpwstr>Canva</vt:lpwstr>
  </property>
  <property fmtid="{D5CDD505-2E9C-101B-9397-08002B2CF9AE}" pid="4" name="LastSaved">
    <vt:filetime>2021-03-23T00:00:00Z</vt:filetime>
  </property>
</Properties>
</file>